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p:sldMasterIdLst>
    <p:sldMasterId id="2147483648" r:id="rId1"/>
  </p:sldMasterIdLst>
  <p:notesMasterIdLst>
    <p:notesMasterId r:id="rId22"/>
  </p:notesMasterIdLst>
  <p:sldIdLst>
    <p:sldId id="256" r:id="rId2"/>
    <p:sldId id="257" r:id="rId3"/>
    <p:sldId id="272" r:id="rId4"/>
    <p:sldId id="285" r:id="rId5"/>
    <p:sldId id="284" r:id="rId6"/>
    <p:sldId id="282" r:id="rId7"/>
    <p:sldId id="293" r:id="rId8"/>
    <p:sldId id="294" r:id="rId9"/>
    <p:sldId id="286" r:id="rId10"/>
    <p:sldId id="295" r:id="rId11"/>
    <p:sldId id="296" r:id="rId12"/>
    <p:sldId id="297" r:id="rId13"/>
    <p:sldId id="298" r:id="rId14"/>
    <p:sldId id="287" r:id="rId15"/>
    <p:sldId id="288" r:id="rId16"/>
    <p:sldId id="289" r:id="rId17"/>
    <p:sldId id="290" r:id="rId18"/>
    <p:sldId id="291" r:id="rId19"/>
    <p:sldId id="299" r:id="rId20"/>
    <p:sldId id="300" r:id="rId21"/>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7D9"/>
    <a:srgbClr val="0091CB"/>
    <a:srgbClr val="00A4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סגנון ביניים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סגנון בהיר 2 - הדגשה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ללא סגנון, ללא רשת">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ללא סגנון, רשת טבלה">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572"/>
    <p:restoredTop sz="95600"/>
  </p:normalViewPr>
  <p:slideViewPr>
    <p:cSldViewPr snapToGrid="0" snapToObjects="1">
      <p:cViewPr>
        <p:scale>
          <a:sx n="75" d="100"/>
          <a:sy n="75" d="100"/>
        </p:scale>
        <p:origin x="4200" y="185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51D260C6-D2D2-4348-986C-D5936BC6D5BD}" type="datetimeFigureOut">
              <a:rPr lang="he-IL" smtClean="0"/>
              <a:t>כ"ח.אייר.תשפ"ב</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5CDD7CC5-D214-2747-AB2F-27631D7189FC}" type="slidenum">
              <a:rPr lang="he-IL" smtClean="0"/>
              <a:t>‹#›</a:t>
            </a:fld>
            <a:endParaRPr lang="he-IL"/>
          </a:p>
        </p:txBody>
      </p:sp>
    </p:spTree>
    <p:extLst>
      <p:ext uri="{BB962C8B-B14F-4D97-AF65-F5344CB8AC3E}">
        <p14:creationId xmlns:p14="http://schemas.microsoft.com/office/powerpoint/2010/main" val="4050083119"/>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2</a:t>
            </a:fld>
            <a:endParaRPr lang="he-IL"/>
          </a:p>
        </p:txBody>
      </p:sp>
    </p:spTree>
    <p:extLst>
      <p:ext uri="{BB962C8B-B14F-4D97-AF65-F5344CB8AC3E}">
        <p14:creationId xmlns:p14="http://schemas.microsoft.com/office/powerpoint/2010/main" val="21830041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14</a:t>
            </a:fld>
            <a:endParaRPr lang="he-IL"/>
          </a:p>
        </p:txBody>
      </p:sp>
    </p:spTree>
    <p:extLst>
      <p:ext uri="{BB962C8B-B14F-4D97-AF65-F5344CB8AC3E}">
        <p14:creationId xmlns:p14="http://schemas.microsoft.com/office/powerpoint/2010/main" val="28992622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15</a:t>
            </a:fld>
            <a:endParaRPr lang="he-IL"/>
          </a:p>
        </p:txBody>
      </p:sp>
    </p:spTree>
    <p:extLst>
      <p:ext uri="{BB962C8B-B14F-4D97-AF65-F5344CB8AC3E}">
        <p14:creationId xmlns:p14="http://schemas.microsoft.com/office/powerpoint/2010/main" val="4055727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16</a:t>
            </a:fld>
            <a:endParaRPr lang="he-IL"/>
          </a:p>
        </p:txBody>
      </p:sp>
    </p:spTree>
    <p:extLst>
      <p:ext uri="{BB962C8B-B14F-4D97-AF65-F5344CB8AC3E}">
        <p14:creationId xmlns:p14="http://schemas.microsoft.com/office/powerpoint/2010/main" val="11153514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17</a:t>
            </a:fld>
            <a:endParaRPr lang="he-IL"/>
          </a:p>
        </p:txBody>
      </p:sp>
    </p:spTree>
    <p:extLst>
      <p:ext uri="{BB962C8B-B14F-4D97-AF65-F5344CB8AC3E}">
        <p14:creationId xmlns:p14="http://schemas.microsoft.com/office/powerpoint/2010/main" val="31242492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18</a:t>
            </a:fld>
            <a:endParaRPr lang="he-IL"/>
          </a:p>
        </p:txBody>
      </p:sp>
    </p:spTree>
    <p:extLst>
      <p:ext uri="{BB962C8B-B14F-4D97-AF65-F5344CB8AC3E}">
        <p14:creationId xmlns:p14="http://schemas.microsoft.com/office/powerpoint/2010/main" val="32205980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19</a:t>
            </a:fld>
            <a:endParaRPr lang="he-IL"/>
          </a:p>
        </p:txBody>
      </p:sp>
    </p:spTree>
    <p:extLst>
      <p:ext uri="{BB962C8B-B14F-4D97-AF65-F5344CB8AC3E}">
        <p14:creationId xmlns:p14="http://schemas.microsoft.com/office/powerpoint/2010/main" val="41537015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20</a:t>
            </a:fld>
            <a:endParaRPr lang="he-IL"/>
          </a:p>
        </p:txBody>
      </p:sp>
    </p:spTree>
    <p:extLst>
      <p:ext uri="{BB962C8B-B14F-4D97-AF65-F5344CB8AC3E}">
        <p14:creationId xmlns:p14="http://schemas.microsoft.com/office/powerpoint/2010/main" val="30915714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rtl="1"/>
            <a:endParaRPr lang="en-US" sz="1200" kern="1200" dirty="0">
              <a:solidFill>
                <a:schemeClr val="tx1"/>
              </a:solidFill>
              <a:effectLst/>
              <a:latin typeface="+mn-lt"/>
              <a:ea typeface="+mn-ea"/>
              <a:cs typeface="+mn-cs"/>
            </a:endParaRPr>
          </a:p>
          <a:p>
            <a:pPr marL="0" algn="l" defTabSz="914400" rtl="0" eaLnBrk="1" latinLnBrk="0" hangingPunct="1"/>
            <a:endParaRPr lang="he-IL" dirty="0"/>
          </a:p>
          <a:p>
            <a:pPr marL="0" algn="l" defTabSz="914400" rtl="0" eaLnBrk="1" latinLnBrk="0" hangingPunct="1"/>
            <a:endParaRPr lang="he-IL" dirty="0"/>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3</a:t>
            </a:fld>
            <a:endParaRPr lang="he-IL"/>
          </a:p>
        </p:txBody>
      </p:sp>
    </p:spTree>
    <p:extLst>
      <p:ext uri="{BB962C8B-B14F-4D97-AF65-F5344CB8AC3E}">
        <p14:creationId xmlns:p14="http://schemas.microsoft.com/office/powerpoint/2010/main" val="37561642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rtl="1"/>
            <a:endParaRPr lang="en-US" sz="1200" kern="1200" dirty="0">
              <a:solidFill>
                <a:schemeClr val="tx1"/>
              </a:solidFill>
              <a:effectLst/>
              <a:latin typeface="+mn-lt"/>
              <a:ea typeface="+mn-ea"/>
              <a:cs typeface="+mn-cs"/>
            </a:endParaRPr>
          </a:p>
          <a:p>
            <a:pPr marL="0" algn="l" defTabSz="914400" rtl="0" eaLnBrk="1" latinLnBrk="0" hangingPunct="1"/>
            <a:endParaRPr lang="he-IL" dirty="0"/>
          </a:p>
          <a:p>
            <a:pPr marL="0" algn="l" defTabSz="914400" rtl="0" eaLnBrk="1" latinLnBrk="0" hangingPunct="1"/>
            <a:endParaRPr lang="he-IL" dirty="0"/>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4</a:t>
            </a:fld>
            <a:endParaRPr lang="he-IL"/>
          </a:p>
        </p:txBody>
      </p:sp>
    </p:spTree>
    <p:extLst>
      <p:ext uri="{BB962C8B-B14F-4D97-AF65-F5344CB8AC3E}">
        <p14:creationId xmlns:p14="http://schemas.microsoft.com/office/powerpoint/2010/main" val="2409637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8</a:t>
            </a:fld>
            <a:endParaRPr lang="he-IL"/>
          </a:p>
        </p:txBody>
      </p:sp>
    </p:spTree>
    <p:extLst>
      <p:ext uri="{BB962C8B-B14F-4D97-AF65-F5344CB8AC3E}">
        <p14:creationId xmlns:p14="http://schemas.microsoft.com/office/powerpoint/2010/main" val="18214085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9</a:t>
            </a:fld>
            <a:endParaRPr lang="he-IL"/>
          </a:p>
        </p:txBody>
      </p:sp>
    </p:spTree>
    <p:extLst>
      <p:ext uri="{BB962C8B-B14F-4D97-AF65-F5344CB8AC3E}">
        <p14:creationId xmlns:p14="http://schemas.microsoft.com/office/powerpoint/2010/main" val="214654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10</a:t>
            </a:fld>
            <a:endParaRPr lang="he-IL"/>
          </a:p>
        </p:txBody>
      </p:sp>
    </p:spTree>
    <p:extLst>
      <p:ext uri="{BB962C8B-B14F-4D97-AF65-F5344CB8AC3E}">
        <p14:creationId xmlns:p14="http://schemas.microsoft.com/office/powerpoint/2010/main" val="35279211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11</a:t>
            </a:fld>
            <a:endParaRPr lang="he-IL"/>
          </a:p>
        </p:txBody>
      </p:sp>
    </p:spTree>
    <p:extLst>
      <p:ext uri="{BB962C8B-B14F-4D97-AF65-F5344CB8AC3E}">
        <p14:creationId xmlns:p14="http://schemas.microsoft.com/office/powerpoint/2010/main" val="3337910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12</a:t>
            </a:fld>
            <a:endParaRPr lang="he-IL"/>
          </a:p>
        </p:txBody>
      </p:sp>
    </p:spTree>
    <p:extLst>
      <p:ext uri="{BB962C8B-B14F-4D97-AF65-F5344CB8AC3E}">
        <p14:creationId xmlns:p14="http://schemas.microsoft.com/office/powerpoint/2010/main" val="37254935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algn="l" defTabSz="914400" rtl="0" eaLnBrk="1" latinLnBrk="0" hangingPunct="1"/>
            <a:endParaRPr lang="he-IL"/>
          </a:p>
        </p:txBody>
      </p:sp>
      <p:sp>
        <p:nvSpPr>
          <p:cNvPr id="4" name="מציין מיקום של מספר שקופית 3"/>
          <p:cNvSpPr>
            <a:spLocks noGrp="1"/>
          </p:cNvSpPr>
          <p:nvPr>
            <p:ph type="sldNum" sz="quarter" idx="5"/>
          </p:nvPr>
        </p:nvSpPr>
        <p:spPr/>
        <p:txBody>
          <a:bodyPr/>
          <a:lstStyle/>
          <a:p>
            <a:fld id="{5CDD7CC5-D214-2747-AB2F-27631D7189FC}" type="slidenum">
              <a:rPr lang="he-IL" smtClean="0"/>
              <a:t>13</a:t>
            </a:fld>
            <a:endParaRPr lang="he-IL"/>
          </a:p>
        </p:txBody>
      </p:sp>
    </p:spTree>
    <p:extLst>
      <p:ext uri="{BB962C8B-B14F-4D97-AF65-F5344CB8AC3E}">
        <p14:creationId xmlns:p14="http://schemas.microsoft.com/office/powerpoint/2010/main" val="957666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CFBE24D-1434-4845-9288-60809EB23A44}"/>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74460F40-538A-404B-9FC8-B6E35895E0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3A813518-58D6-4047-8CF7-555E93F56BB8}"/>
              </a:ext>
            </a:extLst>
          </p:cNvPr>
          <p:cNvSpPr>
            <a:spLocks noGrp="1"/>
          </p:cNvSpPr>
          <p:nvPr>
            <p:ph type="dt" sz="half" idx="10"/>
          </p:nvPr>
        </p:nvSpPr>
        <p:spPr/>
        <p:txBody>
          <a:bodyPr/>
          <a:lstStyle/>
          <a:p>
            <a:fld id="{13FA7E2D-0525-C746-B20E-7F49C406267C}" type="datetimeFigureOut">
              <a:rPr lang="he-IL" smtClean="0"/>
              <a:t>כ"ח.אייר.תשפ"ב</a:t>
            </a:fld>
            <a:endParaRPr lang="he-IL"/>
          </a:p>
        </p:txBody>
      </p:sp>
      <p:sp>
        <p:nvSpPr>
          <p:cNvPr id="5" name="מציין מיקום של כותרת תחתונה 4">
            <a:extLst>
              <a:ext uri="{FF2B5EF4-FFF2-40B4-BE49-F238E27FC236}">
                <a16:creationId xmlns:a16="http://schemas.microsoft.com/office/drawing/2014/main" id="{1C2602D4-F087-E44F-8B8A-B7EF267B3008}"/>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4AD87614-48C3-414C-B683-2E7B05DAA03C}"/>
              </a:ext>
            </a:extLst>
          </p:cNvPr>
          <p:cNvSpPr>
            <a:spLocks noGrp="1"/>
          </p:cNvSpPr>
          <p:nvPr>
            <p:ph type="sldNum" sz="quarter" idx="12"/>
          </p:nvPr>
        </p:nvSpPr>
        <p:spPr/>
        <p:txBody>
          <a:bodyPr/>
          <a:lstStyle/>
          <a:p>
            <a:fld id="{27463A54-70FB-9941-AAEA-037A67714D82}" type="slidenum">
              <a:rPr lang="he-IL" smtClean="0"/>
              <a:t>‹#›</a:t>
            </a:fld>
            <a:endParaRPr lang="he-IL"/>
          </a:p>
        </p:txBody>
      </p:sp>
    </p:spTree>
    <p:extLst>
      <p:ext uri="{BB962C8B-B14F-4D97-AF65-F5344CB8AC3E}">
        <p14:creationId xmlns:p14="http://schemas.microsoft.com/office/powerpoint/2010/main" val="896543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304A33F-65F0-2D41-8FBB-A2C8007D7BC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6BA90360-CC37-4746-BEEA-D0DB44073410}"/>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DE65BCF2-B29B-7147-99BD-568E68888720}"/>
              </a:ext>
            </a:extLst>
          </p:cNvPr>
          <p:cNvSpPr>
            <a:spLocks noGrp="1"/>
          </p:cNvSpPr>
          <p:nvPr>
            <p:ph type="dt" sz="half" idx="10"/>
          </p:nvPr>
        </p:nvSpPr>
        <p:spPr/>
        <p:txBody>
          <a:bodyPr/>
          <a:lstStyle/>
          <a:p>
            <a:fld id="{13FA7E2D-0525-C746-B20E-7F49C406267C}" type="datetimeFigureOut">
              <a:rPr lang="he-IL" smtClean="0"/>
              <a:t>כ"ח.אייר.תשפ"ב</a:t>
            </a:fld>
            <a:endParaRPr lang="he-IL"/>
          </a:p>
        </p:txBody>
      </p:sp>
      <p:sp>
        <p:nvSpPr>
          <p:cNvPr id="5" name="מציין מיקום של כותרת תחתונה 4">
            <a:extLst>
              <a:ext uri="{FF2B5EF4-FFF2-40B4-BE49-F238E27FC236}">
                <a16:creationId xmlns:a16="http://schemas.microsoft.com/office/drawing/2014/main" id="{9D070D8E-B370-6A4C-87DA-B388D3E3621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C2412305-076F-1446-8F4E-B25B1A3C360C}"/>
              </a:ext>
            </a:extLst>
          </p:cNvPr>
          <p:cNvSpPr>
            <a:spLocks noGrp="1"/>
          </p:cNvSpPr>
          <p:nvPr>
            <p:ph type="sldNum" sz="quarter" idx="12"/>
          </p:nvPr>
        </p:nvSpPr>
        <p:spPr/>
        <p:txBody>
          <a:bodyPr/>
          <a:lstStyle/>
          <a:p>
            <a:fld id="{27463A54-70FB-9941-AAEA-037A67714D82}" type="slidenum">
              <a:rPr lang="he-IL" smtClean="0"/>
              <a:t>‹#›</a:t>
            </a:fld>
            <a:endParaRPr lang="he-IL"/>
          </a:p>
        </p:txBody>
      </p:sp>
    </p:spTree>
    <p:extLst>
      <p:ext uri="{BB962C8B-B14F-4D97-AF65-F5344CB8AC3E}">
        <p14:creationId xmlns:p14="http://schemas.microsoft.com/office/powerpoint/2010/main" val="3470222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3856BECC-507C-EC44-8FB9-4D20BC93DF04}"/>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0EA555A4-BD4F-0445-BA32-49CBA683FDEF}"/>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8A49BCDE-E869-1B46-A302-2849E101D7F7}"/>
              </a:ext>
            </a:extLst>
          </p:cNvPr>
          <p:cNvSpPr>
            <a:spLocks noGrp="1"/>
          </p:cNvSpPr>
          <p:nvPr>
            <p:ph type="dt" sz="half" idx="10"/>
          </p:nvPr>
        </p:nvSpPr>
        <p:spPr/>
        <p:txBody>
          <a:bodyPr/>
          <a:lstStyle/>
          <a:p>
            <a:fld id="{13FA7E2D-0525-C746-B20E-7F49C406267C}" type="datetimeFigureOut">
              <a:rPr lang="he-IL" smtClean="0"/>
              <a:t>כ"ח.אייר.תשפ"ב</a:t>
            </a:fld>
            <a:endParaRPr lang="he-IL"/>
          </a:p>
        </p:txBody>
      </p:sp>
      <p:sp>
        <p:nvSpPr>
          <p:cNvPr id="5" name="מציין מיקום של כותרת תחתונה 4">
            <a:extLst>
              <a:ext uri="{FF2B5EF4-FFF2-40B4-BE49-F238E27FC236}">
                <a16:creationId xmlns:a16="http://schemas.microsoft.com/office/drawing/2014/main" id="{9C985B00-30BE-E044-82AD-24834C05FD0A}"/>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67417DE2-8C8F-CD4B-8437-DFB188667AAE}"/>
              </a:ext>
            </a:extLst>
          </p:cNvPr>
          <p:cNvSpPr>
            <a:spLocks noGrp="1"/>
          </p:cNvSpPr>
          <p:nvPr>
            <p:ph type="sldNum" sz="quarter" idx="12"/>
          </p:nvPr>
        </p:nvSpPr>
        <p:spPr/>
        <p:txBody>
          <a:bodyPr/>
          <a:lstStyle/>
          <a:p>
            <a:fld id="{27463A54-70FB-9941-AAEA-037A67714D82}" type="slidenum">
              <a:rPr lang="he-IL" smtClean="0"/>
              <a:t>‹#›</a:t>
            </a:fld>
            <a:endParaRPr lang="he-IL"/>
          </a:p>
        </p:txBody>
      </p:sp>
    </p:spTree>
    <p:extLst>
      <p:ext uri="{BB962C8B-B14F-4D97-AF65-F5344CB8AC3E}">
        <p14:creationId xmlns:p14="http://schemas.microsoft.com/office/powerpoint/2010/main" val="336440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B7403CA-EF3F-F14E-921C-B3F0B560E9B0}"/>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FC19B907-3CF9-E645-A11E-982752DAF354}"/>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679D0E2B-28D9-AB4F-819D-6144B948BFD0}"/>
              </a:ext>
            </a:extLst>
          </p:cNvPr>
          <p:cNvSpPr>
            <a:spLocks noGrp="1"/>
          </p:cNvSpPr>
          <p:nvPr>
            <p:ph type="dt" sz="half" idx="10"/>
          </p:nvPr>
        </p:nvSpPr>
        <p:spPr/>
        <p:txBody>
          <a:bodyPr/>
          <a:lstStyle/>
          <a:p>
            <a:fld id="{13FA7E2D-0525-C746-B20E-7F49C406267C}" type="datetimeFigureOut">
              <a:rPr lang="he-IL" smtClean="0"/>
              <a:t>כ"ח.אייר.תשפ"ב</a:t>
            </a:fld>
            <a:endParaRPr lang="he-IL"/>
          </a:p>
        </p:txBody>
      </p:sp>
      <p:sp>
        <p:nvSpPr>
          <p:cNvPr id="5" name="מציין מיקום של כותרת תחתונה 4">
            <a:extLst>
              <a:ext uri="{FF2B5EF4-FFF2-40B4-BE49-F238E27FC236}">
                <a16:creationId xmlns:a16="http://schemas.microsoft.com/office/drawing/2014/main" id="{E205A607-E742-E242-BA94-E09FCF7A4843}"/>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63CF0A24-836C-CF47-BB55-61E6998BC404}"/>
              </a:ext>
            </a:extLst>
          </p:cNvPr>
          <p:cNvSpPr>
            <a:spLocks noGrp="1"/>
          </p:cNvSpPr>
          <p:nvPr>
            <p:ph type="sldNum" sz="quarter" idx="12"/>
          </p:nvPr>
        </p:nvSpPr>
        <p:spPr/>
        <p:txBody>
          <a:bodyPr/>
          <a:lstStyle/>
          <a:p>
            <a:fld id="{27463A54-70FB-9941-AAEA-037A67714D82}" type="slidenum">
              <a:rPr lang="he-IL" smtClean="0"/>
              <a:t>‹#›</a:t>
            </a:fld>
            <a:endParaRPr lang="he-IL"/>
          </a:p>
        </p:txBody>
      </p:sp>
    </p:spTree>
    <p:extLst>
      <p:ext uri="{BB962C8B-B14F-4D97-AF65-F5344CB8AC3E}">
        <p14:creationId xmlns:p14="http://schemas.microsoft.com/office/powerpoint/2010/main" val="2685961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197473E-B64A-9D44-84B8-0B53F5A0FB45}"/>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019A82F4-7DF8-1B42-B80F-4D5BC0C4BC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68A48D82-F807-F140-9B29-C2EEE8735E84}"/>
              </a:ext>
            </a:extLst>
          </p:cNvPr>
          <p:cNvSpPr>
            <a:spLocks noGrp="1"/>
          </p:cNvSpPr>
          <p:nvPr>
            <p:ph type="dt" sz="half" idx="10"/>
          </p:nvPr>
        </p:nvSpPr>
        <p:spPr/>
        <p:txBody>
          <a:bodyPr/>
          <a:lstStyle/>
          <a:p>
            <a:fld id="{13FA7E2D-0525-C746-B20E-7F49C406267C}" type="datetimeFigureOut">
              <a:rPr lang="he-IL" smtClean="0"/>
              <a:t>כ"ח.אייר.תשפ"ב</a:t>
            </a:fld>
            <a:endParaRPr lang="he-IL"/>
          </a:p>
        </p:txBody>
      </p:sp>
      <p:sp>
        <p:nvSpPr>
          <p:cNvPr id="5" name="מציין מיקום של כותרת תחתונה 4">
            <a:extLst>
              <a:ext uri="{FF2B5EF4-FFF2-40B4-BE49-F238E27FC236}">
                <a16:creationId xmlns:a16="http://schemas.microsoft.com/office/drawing/2014/main" id="{D18822C6-86EB-6847-9545-7243DC4F9B7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4D542B67-B7B4-CA45-A8E6-7B714575A6DC}"/>
              </a:ext>
            </a:extLst>
          </p:cNvPr>
          <p:cNvSpPr>
            <a:spLocks noGrp="1"/>
          </p:cNvSpPr>
          <p:nvPr>
            <p:ph type="sldNum" sz="quarter" idx="12"/>
          </p:nvPr>
        </p:nvSpPr>
        <p:spPr/>
        <p:txBody>
          <a:bodyPr/>
          <a:lstStyle/>
          <a:p>
            <a:fld id="{27463A54-70FB-9941-AAEA-037A67714D82}" type="slidenum">
              <a:rPr lang="he-IL" smtClean="0"/>
              <a:t>‹#›</a:t>
            </a:fld>
            <a:endParaRPr lang="he-IL"/>
          </a:p>
        </p:txBody>
      </p:sp>
    </p:spTree>
    <p:extLst>
      <p:ext uri="{BB962C8B-B14F-4D97-AF65-F5344CB8AC3E}">
        <p14:creationId xmlns:p14="http://schemas.microsoft.com/office/powerpoint/2010/main" val="3629896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7B37FC2-4C1E-424E-8745-8AD8AE9C79E7}"/>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FFA29DA-4630-5C49-BE3E-C5ED9BC9C6EF}"/>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7C7BD5E9-4A26-8949-B20F-FE8AF961A3D4}"/>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541DE4FF-E6EC-1142-A616-EBF79655F313}"/>
              </a:ext>
            </a:extLst>
          </p:cNvPr>
          <p:cNvSpPr>
            <a:spLocks noGrp="1"/>
          </p:cNvSpPr>
          <p:nvPr>
            <p:ph type="dt" sz="half" idx="10"/>
          </p:nvPr>
        </p:nvSpPr>
        <p:spPr/>
        <p:txBody>
          <a:bodyPr/>
          <a:lstStyle/>
          <a:p>
            <a:fld id="{13FA7E2D-0525-C746-B20E-7F49C406267C}" type="datetimeFigureOut">
              <a:rPr lang="he-IL" smtClean="0"/>
              <a:t>כ"ח.אייר.תשפ"ב</a:t>
            </a:fld>
            <a:endParaRPr lang="he-IL"/>
          </a:p>
        </p:txBody>
      </p:sp>
      <p:sp>
        <p:nvSpPr>
          <p:cNvPr id="6" name="מציין מיקום של כותרת תחתונה 5">
            <a:extLst>
              <a:ext uri="{FF2B5EF4-FFF2-40B4-BE49-F238E27FC236}">
                <a16:creationId xmlns:a16="http://schemas.microsoft.com/office/drawing/2014/main" id="{4447C842-9A1C-084D-907E-1788E814AA18}"/>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CFAB81D9-CEBB-7445-9E74-64C3F1AD1A84}"/>
              </a:ext>
            </a:extLst>
          </p:cNvPr>
          <p:cNvSpPr>
            <a:spLocks noGrp="1"/>
          </p:cNvSpPr>
          <p:nvPr>
            <p:ph type="sldNum" sz="quarter" idx="12"/>
          </p:nvPr>
        </p:nvSpPr>
        <p:spPr/>
        <p:txBody>
          <a:bodyPr/>
          <a:lstStyle/>
          <a:p>
            <a:fld id="{27463A54-70FB-9941-AAEA-037A67714D82}" type="slidenum">
              <a:rPr lang="he-IL" smtClean="0"/>
              <a:t>‹#›</a:t>
            </a:fld>
            <a:endParaRPr lang="he-IL"/>
          </a:p>
        </p:txBody>
      </p:sp>
    </p:spTree>
    <p:extLst>
      <p:ext uri="{BB962C8B-B14F-4D97-AF65-F5344CB8AC3E}">
        <p14:creationId xmlns:p14="http://schemas.microsoft.com/office/powerpoint/2010/main" val="3259904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893D97B-ED4F-214F-8380-6B0E24F6257E}"/>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16D07906-7B01-1141-B7B0-4D87D50641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50F5AD4D-A0D7-3A48-A40D-85568813537A}"/>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897D8597-D27D-284C-A467-8800706931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2F18C754-2422-AD42-BCAE-00A07249ECC8}"/>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EA495DE3-AD2A-4F41-95EA-4B505C5A5692}"/>
              </a:ext>
            </a:extLst>
          </p:cNvPr>
          <p:cNvSpPr>
            <a:spLocks noGrp="1"/>
          </p:cNvSpPr>
          <p:nvPr>
            <p:ph type="dt" sz="half" idx="10"/>
          </p:nvPr>
        </p:nvSpPr>
        <p:spPr/>
        <p:txBody>
          <a:bodyPr/>
          <a:lstStyle/>
          <a:p>
            <a:fld id="{13FA7E2D-0525-C746-B20E-7F49C406267C}" type="datetimeFigureOut">
              <a:rPr lang="he-IL" smtClean="0"/>
              <a:t>כ"ח.אייר.תשפ"ב</a:t>
            </a:fld>
            <a:endParaRPr lang="he-IL"/>
          </a:p>
        </p:txBody>
      </p:sp>
      <p:sp>
        <p:nvSpPr>
          <p:cNvPr id="8" name="מציין מיקום של כותרת תחתונה 7">
            <a:extLst>
              <a:ext uri="{FF2B5EF4-FFF2-40B4-BE49-F238E27FC236}">
                <a16:creationId xmlns:a16="http://schemas.microsoft.com/office/drawing/2014/main" id="{B7B33BC9-EB77-B548-9D83-1DF137F7A938}"/>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C69CDDC9-1B55-1947-81AF-B3A42D40EB73}"/>
              </a:ext>
            </a:extLst>
          </p:cNvPr>
          <p:cNvSpPr>
            <a:spLocks noGrp="1"/>
          </p:cNvSpPr>
          <p:nvPr>
            <p:ph type="sldNum" sz="quarter" idx="12"/>
          </p:nvPr>
        </p:nvSpPr>
        <p:spPr/>
        <p:txBody>
          <a:bodyPr/>
          <a:lstStyle/>
          <a:p>
            <a:fld id="{27463A54-70FB-9941-AAEA-037A67714D82}" type="slidenum">
              <a:rPr lang="he-IL" smtClean="0"/>
              <a:t>‹#›</a:t>
            </a:fld>
            <a:endParaRPr lang="he-IL"/>
          </a:p>
        </p:txBody>
      </p:sp>
    </p:spTree>
    <p:extLst>
      <p:ext uri="{BB962C8B-B14F-4D97-AF65-F5344CB8AC3E}">
        <p14:creationId xmlns:p14="http://schemas.microsoft.com/office/powerpoint/2010/main" val="1251870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8DF1ABA-69E2-B54E-B67E-AED9791C13D9}"/>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2BE89C0C-87F8-4740-8C98-DB7BB6A3A007}"/>
              </a:ext>
            </a:extLst>
          </p:cNvPr>
          <p:cNvSpPr>
            <a:spLocks noGrp="1"/>
          </p:cNvSpPr>
          <p:nvPr>
            <p:ph type="dt" sz="half" idx="10"/>
          </p:nvPr>
        </p:nvSpPr>
        <p:spPr/>
        <p:txBody>
          <a:bodyPr/>
          <a:lstStyle/>
          <a:p>
            <a:fld id="{13FA7E2D-0525-C746-B20E-7F49C406267C}" type="datetimeFigureOut">
              <a:rPr lang="he-IL" smtClean="0"/>
              <a:t>כ"ח.אייר.תשפ"ב</a:t>
            </a:fld>
            <a:endParaRPr lang="he-IL"/>
          </a:p>
        </p:txBody>
      </p:sp>
      <p:sp>
        <p:nvSpPr>
          <p:cNvPr id="4" name="מציין מיקום של כותרת תחתונה 3">
            <a:extLst>
              <a:ext uri="{FF2B5EF4-FFF2-40B4-BE49-F238E27FC236}">
                <a16:creationId xmlns:a16="http://schemas.microsoft.com/office/drawing/2014/main" id="{947D96FF-D233-6D42-8341-BED4FD093E74}"/>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1CB985CE-0CEA-1245-B5DA-08A7DCDDF35E}"/>
              </a:ext>
            </a:extLst>
          </p:cNvPr>
          <p:cNvSpPr>
            <a:spLocks noGrp="1"/>
          </p:cNvSpPr>
          <p:nvPr>
            <p:ph type="sldNum" sz="quarter" idx="12"/>
          </p:nvPr>
        </p:nvSpPr>
        <p:spPr/>
        <p:txBody>
          <a:bodyPr/>
          <a:lstStyle/>
          <a:p>
            <a:fld id="{27463A54-70FB-9941-AAEA-037A67714D82}" type="slidenum">
              <a:rPr lang="he-IL" smtClean="0"/>
              <a:t>‹#›</a:t>
            </a:fld>
            <a:endParaRPr lang="he-IL"/>
          </a:p>
        </p:txBody>
      </p:sp>
    </p:spTree>
    <p:extLst>
      <p:ext uri="{BB962C8B-B14F-4D97-AF65-F5344CB8AC3E}">
        <p14:creationId xmlns:p14="http://schemas.microsoft.com/office/powerpoint/2010/main" val="1331405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9392EA9A-35DD-C04C-95D6-ADA314669DDB}"/>
              </a:ext>
            </a:extLst>
          </p:cNvPr>
          <p:cNvSpPr>
            <a:spLocks noGrp="1"/>
          </p:cNvSpPr>
          <p:nvPr>
            <p:ph type="dt" sz="half" idx="10"/>
          </p:nvPr>
        </p:nvSpPr>
        <p:spPr/>
        <p:txBody>
          <a:bodyPr/>
          <a:lstStyle/>
          <a:p>
            <a:fld id="{13FA7E2D-0525-C746-B20E-7F49C406267C}" type="datetimeFigureOut">
              <a:rPr lang="he-IL" smtClean="0"/>
              <a:t>כ"ח.אייר.תשפ"ב</a:t>
            </a:fld>
            <a:endParaRPr lang="he-IL"/>
          </a:p>
        </p:txBody>
      </p:sp>
      <p:sp>
        <p:nvSpPr>
          <p:cNvPr id="3" name="מציין מיקום של כותרת תחתונה 2">
            <a:extLst>
              <a:ext uri="{FF2B5EF4-FFF2-40B4-BE49-F238E27FC236}">
                <a16:creationId xmlns:a16="http://schemas.microsoft.com/office/drawing/2014/main" id="{E26A93D9-E64F-9640-BB68-F6F16445C1A1}"/>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D6EDC932-FEFD-1C49-B76A-D7C668942AA1}"/>
              </a:ext>
            </a:extLst>
          </p:cNvPr>
          <p:cNvSpPr>
            <a:spLocks noGrp="1"/>
          </p:cNvSpPr>
          <p:nvPr>
            <p:ph type="sldNum" sz="quarter" idx="12"/>
          </p:nvPr>
        </p:nvSpPr>
        <p:spPr/>
        <p:txBody>
          <a:bodyPr/>
          <a:lstStyle/>
          <a:p>
            <a:fld id="{27463A54-70FB-9941-AAEA-037A67714D82}" type="slidenum">
              <a:rPr lang="he-IL" smtClean="0"/>
              <a:t>‹#›</a:t>
            </a:fld>
            <a:endParaRPr lang="he-IL"/>
          </a:p>
        </p:txBody>
      </p:sp>
    </p:spTree>
    <p:extLst>
      <p:ext uri="{BB962C8B-B14F-4D97-AF65-F5344CB8AC3E}">
        <p14:creationId xmlns:p14="http://schemas.microsoft.com/office/powerpoint/2010/main" val="2890350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1DC02A4-59EA-6F4D-B9BE-0DBE99027E47}"/>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5CAC3BEB-2347-C04A-B33B-257220972D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BC49DAAA-F79A-FA4D-9B1E-2015BA74CF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8F14084F-90E2-A54B-8C93-3FFC2F3AD758}"/>
              </a:ext>
            </a:extLst>
          </p:cNvPr>
          <p:cNvSpPr>
            <a:spLocks noGrp="1"/>
          </p:cNvSpPr>
          <p:nvPr>
            <p:ph type="dt" sz="half" idx="10"/>
          </p:nvPr>
        </p:nvSpPr>
        <p:spPr/>
        <p:txBody>
          <a:bodyPr/>
          <a:lstStyle/>
          <a:p>
            <a:fld id="{13FA7E2D-0525-C746-B20E-7F49C406267C}" type="datetimeFigureOut">
              <a:rPr lang="he-IL" smtClean="0"/>
              <a:t>כ"ח.אייר.תשפ"ב</a:t>
            </a:fld>
            <a:endParaRPr lang="he-IL"/>
          </a:p>
        </p:txBody>
      </p:sp>
      <p:sp>
        <p:nvSpPr>
          <p:cNvPr id="6" name="מציין מיקום של כותרת תחתונה 5">
            <a:extLst>
              <a:ext uri="{FF2B5EF4-FFF2-40B4-BE49-F238E27FC236}">
                <a16:creationId xmlns:a16="http://schemas.microsoft.com/office/drawing/2014/main" id="{6BA4927F-C5D6-C147-B014-22D548A56077}"/>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F3C90DBF-766E-7642-BBE6-869D24AE85EA}"/>
              </a:ext>
            </a:extLst>
          </p:cNvPr>
          <p:cNvSpPr>
            <a:spLocks noGrp="1"/>
          </p:cNvSpPr>
          <p:nvPr>
            <p:ph type="sldNum" sz="quarter" idx="12"/>
          </p:nvPr>
        </p:nvSpPr>
        <p:spPr/>
        <p:txBody>
          <a:bodyPr/>
          <a:lstStyle/>
          <a:p>
            <a:fld id="{27463A54-70FB-9941-AAEA-037A67714D82}" type="slidenum">
              <a:rPr lang="he-IL" smtClean="0"/>
              <a:t>‹#›</a:t>
            </a:fld>
            <a:endParaRPr lang="he-IL"/>
          </a:p>
        </p:txBody>
      </p:sp>
    </p:spTree>
    <p:extLst>
      <p:ext uri="{BB962C8B-B14F-4D97-AF65-F5344CB8AC3E}">
        <p14:creationId xmlns:p14="http://schemas.microsoft.com/office/powerpoint/2010/main" val="1102944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F15847-ED46-7C48-AC5D-5B82C1AF539F}"/>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1A4AEB09-086D-E249-9E44-1BCFC195B3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5531EC06-8468-0E43-8931-2CA7AD1E86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8D7F359F-034F-C944-A039-C3141B317B1A}"/>
              </a:ext>
            </a:extLst>
          </p:cNvPr>
          <p:cNvSpPr>
            <a:spLocks noGrp="1"/>
          </p:cNvSpPr>
          <p:nvPr>
            <p:ph type="dt" sz="half" idx="10"/>
          </p:nvPr>
        </p:nvSpPr>
        <p:spPr/>
        <p:txBody>
          <a:bodyPr/>
          <a:lstStyle/>
          <a:p>
            <a:fld id="{13FA7E2D-0525-C746-B20E-7F49C406267C}" type="datetimeFigureOut">
              <a:rPr lang="he-IL" smtClean="0"/>
              <a:t>כ"ח.אייר.תשפ"ב</a:t>
            </a:fld>
            <a:endParaRPr lang="he-IL"/>
          </a:p>
        </p:txBody>
      </p:sp>
      <p:sp>
        <p:nvSpPr>
          <p:cNvPr id="6" name="מציין מיקום של כותרת תחתונה 5">
            <a:extLst>
              <a:ext uri="{FF2B5EF4-FFF2-40B4-BE49-F238E27FC236}">
                <a16:creationId xmlns:a16="http://schemas.microsoft.com/office/drawing/2014/main" id="{A2EF88D7-DC20-A54E-B414-034B62C21CE1}"/>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B55B3662-FD34-5346-B510-2140D7F5E01D}"/>
              </a:ext>
            </a:extLst>
          </p:cNvPr>
          <p:cNvSpPr>
            <a:spLocks noGrp="1"/>
          </p:cNvSpPr>
          <p:nvPr>
            <p:ph type="sldNum" sz="quarter" idx="12"/>
          </p:nvPr>
        </p:nvSpPr>
        <p:spPr/>
        <p:txBody>
          <a:bodyPr/>
          <a:lstStyle/>
          <a:p>
            <a:fld id="{27463A54-70FB-9941-AAEA-037A67714D82}" type="slidenum">
              <a:rPr lang="he-IL" smtClean="0"/>
              <a:t>‹#›</a:t>
            </a:fld>
            <a:endParaRPr lang="he-IL"/>
          </a:p>
        </p:txBody>
      </p:sp>
    </p:spTree>
    <p:extLst>
      <p:ext uri="{BB962C8B-B14F-4D97-AF65-F5344CB8AC3E}">
        <p14:creationId xmlns:p14="http://schemas.microsoft.com/office/powerpoint/2010/main" val="1063541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388D11EF-F77C-814D-8BE1-C6B8EAFB21C2}"/>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A4623B82-5830-494F-A0BB-629AC665D4FC}"/>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95201F44-9D6C-A643-B4E6-EB99CF5A6066}"/>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13FA7E2D-0525-C746-B20E-7F49C406267C}" type="datetimeFigureOut">
              <a:rPr lang="he-IL" smtClean="0"/>
              <a:t>כ"ח.אייר.תשפ"ב</a:t>
            </a:fld>
            <a:endParaRPr lang="he-IL"/>
          </a:p>
        </p:txBody>
      </p:sp>
      <p:sp>
        <p:nvSpPr>
          <p:cNvPr id="5" name="מציין מיקום של כותרת תחתונה 4">
            <a:extLst>
              <a:ext uri="{FF2B5EF4-FFF2-40B4-BE49-F238E27FC236}">
                <a16:creationId xmlns:a16="http://schemas.microsoft.com/office/drawing/2014/main" id="{0081775D-B5F2-9B46-8319-054B5E9C0E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8EBBC2ED-E32C-3540-9019-9D398531A6D5}"/>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27463A54-70FB-9941-AAEA-037A67714D82}" type="slidenum">
              <a:rPr lang="he-IL" smtClean="0"/>
              <a:t>‹#›</a:t>
            </a:fld>
            <a:endParaRPr lang="he-IL"/>
          </a:p>
        </p:txBody>
      </p:sp>
    </p:spTree>
    <p:extLst>
      <p:ext uri="{BB962C8B-B14F-4D97-AF65-F5344CB8AC3E}">
        <p14:creationId xmlns:p14="http://schemas.microsoft.com/office/powerpoint/2010/main" val="259918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3.jpeg"/><Relationship Id="rId7"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A40073EB-6B36-CD4B-8A04-15FB3776E2DB}"/>
              </a:ext>
            </a:extLst>
          </p:cNvPr>
          <p:cNvSpPr/>
          <p:nvPr/>
        </p:nvSpPr>
        <p:spPr>
          <a:xfrm>
            <a:off x="4430598" y="881929"/>
            <a:ext cx="7600981" cy="4814217"/>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24CC9AF-5C22-8A44-93EC-3FDF43D89478}"/>
              </a:ext>
            </a:extLst>
          </p:cNvPr>
          <p:cNvSpPr>
            <a:spLocks noGrp="1"/>
          </p:cNvSpPr>
          <p:nvPr>
            <p:ph type="ctrTitle"/>
          </p:nvPr>
        </p:nvSpPr>
        <p:spPr>
          <a:xfrm>
            <a:off x="4440025" y="1597925"/>
            <a:ext cx="7751975" cy="2190733"/>
          </a:xfrm>
        </p:spPr>
        <p:txBody>
          <a:bodyPr>
            <a:normAutofit fontScale="90000"/>
          </a:bodyPr>
          <a:lstStyle/>
          <a:p>
            <a:pPr rtl="0"/>
            <a:r>
              <a:rPr lang="en-US" dirty="0">
                <a:solidFill>
                  <a:schemeClr val="bg1"/>
                </a:solidFill>
                <a:latin typeface="Impact" panose="020B0806030902050204" pitchFamily="34" charset="0"/>
                <a:cs typeface="Calibri Light" panose="020F0302020204030204" pitchFamily="34" charset="0"/>
              </a:rPr>
              <a:t>ZumoPi </a:t>
            </a:r>
            <a:br>
              <a:rPr lang="en-US" dirty="0">
                <a:solidFill>
                  <a:schemeClr val="bg1"/>
                </a:solidFill>
                <a:latin typeface="Impact" panose="020B0806030902050204" pitchFamily="34" charset="0"/>
                <a:cs typeface="Calibri Light" panose="020F0302020204030204" pitchFamily="34" charset="0"/>
              </a:rPr>
            </a:br>
            <a:r>
              <a:rPr lang="en-US" dirty="0">
                <a:solidFill>
                  <a:schemeClr val="bg1"/>
                </a:solidFill>
                <a:latin typeface="Impact" panose="020B0806030902050204" pitchFamily="34" charset="0"/>
                <a:cs typeface="Calibri Light" panose="020F0302020204030204" pitchFamily="34" charset="0"/>
              </a:rPr>
              <a:t>Obstacles Avoidance</a:t>
            </a:r>
            <a:br>
              <a:rPr lang="en-US" dirty="0">
                <a:latin typeface="Calibri Light" panose="020F0302020204030204" pitchFamily="34" charset="0"/>
                <a:cs typeface="Calibri Light" panose="020F0302020204030204" pitchFamily="34" charset="0"/>
              </a:rPr>
            </a:br>
            <a:r>
              <a:rPr lang="he-IL" sz="3100" b="1" dirty="0">
                <a:solidFill>
                  <a:schemeClr val="bg1"/>
                </a:solidFill>
                <a:latin typeface="Impact" panose="020B0806030902050204" pitchFamily="34" charset="0"/>
                <a:cs typeface="Calibri Light" panose="020F0302020204030204" pitchFamily="34" charset="0"/>
              </a:rPr>
              <a:t>21-1-1-2322</a:t>
            </a:r>
            <a:br>
              <a:rPr lang="he-IL" sz="3000" dirty="0">
                <a:latin typeface="Calibri Light" panose="020F0302020204030204" pitchFamily="34" charset="0"/>
                <a:cs typeface="Calibri Light" panose="020F0302020204030204" pitchFamily="34" charset="0"/>
              </a:rPr>
            </a:br>
            <a:r>
              <a:rPr lang="en-US" dirty="0">
                <a:effectLst/>
                <a:latin typeface="Calibri Light" panose="020F0302020204030204" pitchFamily="34" charset="0"/>
                <a:cs typeface="Calibri Light" panose="020F0302020204030204" pitchFamily="34" charset="0"/>
              </a:rPr>
              <a:t> </a:t>
            </a:r>
            <a:endParaRPr lang="he-IL" sz="2600" dirty="0">
              <a:latin typeface="Calibri Light" panose="020F0302020204030204" pitchFamily="34" charset="0"/>
              <a:cs typeface="Calibri Light" panose="020F0302020204030204" pitchFamily="34" charset="0"/>
            </a:endParaRPr>
          </a:p>
        </p:txBody>
      </p:sp>
      <p:sp>
        <p:nvSpPr>
          <p:cNvPr id="3" name="כותרת משנה 2">
            <a:extLst>
              <a:ext uri="{FF2B5EF4-FFF2-40B4-BE49-F238E27FC236}">
                <a16:creationId xmlns:a16="http://schemas.microsoft.com/office/drawing/2014/main" id="{D51294EB-9AB2-ED4F-A4FE-8E8A4FF066FF}"/>
              </a:ext>
            </a:extLst>
          </p:cNvPr>
          <p:cNvSpPr>
            <a:spLocks noGrp="1"/>
          </p:cNvSpPr>
          <p:nvPr>
            <p:ph type="subTitle" idx="1"/>
          </p:nvPr>
        </p:nvSpPr>
        <p:spPr>
          <a:xfrm>
            <a:off x="4421171" y="3225489"/>
            <a:ext cx="7751976" cy="2470657"/>
          </a:xfrm>
        </p:spPr>
        <p:txBody>
          <a:bodyPr>
            <a:noAutofit/>
          </a:bodyPr>
          <a:lstStyle/>
          <a:p>
            <a:r>
              <a:rPr lang="he-IL" b="1" dirty="0">
                <a:solidFill>
                  <a:schemeClr val="bg1"/>
                </a:solidFill>
                <a:effectLst/>
                <a:latin typeface="Calibri" panose="020F0502020204030204" pitchFamily="34" charset="0"/>
                <a:cs typeface="Calibri" panose="020F0502020204030204" pitchFamily="34" charset="0"/>
              </a:rPr>
              <a:t>עידו ארד</a:t>
            </a:r>
            <a:r>
              <a:rPr lang="he-IL" b="1" dirty="0">
                <a:solidFill>
                  <a:schemeClr val="bg1"/>
                </a:solidFill>
                <a:latin typeface="Calibri" panose="020F0502020204030204" pitchFamily="34" charset="0"/>
                <a:cs typeface="Calibri" panose="020F0502020204030204" pitchFamily="34" charset="0"/>
              </a:rPr>
              <a:t> </a:t>
            </a:r>
            <a:r>
              <a:rPr lang="he-IL" dirty="0">
                <a:solidFill>
                  <a:schemeClr val="bg1"/>
                </a:solidFill>
                <a:latin typeface="Calibri Light" panose="020F0302020204030204" pitchFamily="34" charset="0"/>
                <a:cs typeface="Calibri Light" panose="020F0302020204030204" pitchFamily="34" charset="0"/>
              </a:rPr>
              <a:t>322641127</a:t>
            </a:r>
            <a:r>
              <a:rPr lang="he-IL" b="1" dirty="0">
                <a:solidFill>
                  <a:schemeClr val="bg1"/>
                </a:solidFill>
                <a:latin typeface="Calibri" panose="020F0502020204030204" pitchFamily="34" charset="0"/>
                <a:cs typeface="Calibri" panose="020F0502020204030204" pitchFamily="34" charset="0"/>
              </a:rPr>
              <a:t> </a:t>
            </a:r>
            <a:br>
              <a:rPr lang="he-IL" b="1" dirty="0">
                <a:solidFill>
                  <a:schemeClr val="bg1"/>
                </a:solidFill>
                <a:latin typeface="Calibri" panose="020F0502020204030204" pitchFamily="34" charset="0"/>
                <a:cs typeface="Calibri" panose="020F0502020204030204" pitchFamily="34" charset="0"/>
              </a:rPr>
            </a:br>
            <a:r>
              <a:rPr lang="he-IL" b="1" dirty="0">
                <a:solidFill>
                  <a:schemeClr val="bg1"/>
                </a:solidFill>
                <a:latin typeface="Calibri" panose="020F0502020204030204" pitchFamily="34" charset="0"/>
                <a:cs typeface="Calibri" panose="020F0502020204030204" pitchFamily="34" charset="0"/>
              </a:rPr>
              <a:t>מיתר אמיר </a:t>
            </a:r>
            <a:r>
              <a:rPr lang="he-IL" dirty="0">
                <a:solidFill>
                  <a:schemeClr val="bg1"/>
                </a:solidFill>
                <a:latin typeface="Calibri Light" panose="020F0302020204030204" pitchFamily="34" charset="0"/>
                <a:cs typeface="Calibri Light" panose="020F0302020204030204" pitchFamily="34" charset="0"/>
              </a:rPr>
              <a:t>211871892</a:t>
            </a:r>
            <a:r>
              <a:rPr lang="he-IL" b="1" dirty="0">
                <a:solidFill>
                  <a:schemeClr val="bg1"/>
                </a:solidFill>
                <a:effectLst/>
                <a:latin typeface="Calibri" panose="020F0502020204030204" pitchFamily="34" charset="0"/>
                <a:cs typeface="Calibri" panose="020F0502020204030204" pitchFamily="34" charset="0"/>
              </a:rPr>
              <a:t> </a:t>
            </a:r>
          </a:p>
          <a:p>
            <a:br>
              <a:rPr lang="he-IL" sz="2000" dirty="0">
                <a:solidFill>
                  <a:schemeClr val="bg1"/>
                </a:solidFill>
                <a:latin typeface="Calibri Light" panose="020F0302020204030204" pitchFamily="34" charset="0"/>
                <a:cs typeface="Calibri Light" panose="020F0302020204030204" pitchFamily="34" charset="0"/>
              </a:rPr>
            </a:br>
            <a:r>
              <a:rPr lang="he-IL" dirty="0">
                <a:solidFill>
                  <a:schemeClr val="bg1"/>
                </a:solidFill>
                <a:latin typeface="Calibri Light" panose="020F0302020204030204" pitchFamily="34" charset="0"/>
                <a:cs typeface="Calibri Light" panose="020F0302020204030204" pitchFamily="34" charset="0"/>
              </a:rPr>
              <a:t>מקום ביצוע הפרויקט </a:t>
            </a:r>
            <a:r>
              <a:rPr lang="he-IL" b="1" dirty="0">
                <a:solidFill>
                  <a:schemeClr val="bg1"/>
                </a:solidFill>
                <a:latin typeface="Calibri" panose="020F0502020204030204" pitchFamily="34" charset="0"/>
                <a:cs typeface="Calibri" panose="020F0502020204030204" pitchFamily="34" charset="0"/>
              </a:rPr>
              <a:t>אוניברסיטת תל אביב</a:t>
            </a:r>
          </a:p>
          <a:p>
            <a:pPr rtl="0"/>
            <a:r>
              <a:rPr lang="he-IL" dirty="0">
                <a:solidFill>
                  <a:schemeClr val="bg1"/>
                </a:solidFill>
                <a:effectLst/>
                <a:latin typeface="Calibri Light" panose="020F0302020204030204" pitchFamily="34" charset="0"/>
                <a:cs typeface="Calibri Light" panose="020F0302020204030204" pitchFamily="34" charset="0"/>
              </a:rPr>
              <a:t>מנחה</a:t>
            </a:r>
            <a:r>
              <a:rPr lang="he-IL" b="1" dirty="0">
                <a:solidFill>
                  <a:schemeClr val="bg1"/>
                </a:solidFill>
                <a:effectLst/>
                <a:latin typeface="Calibri" panose="020F0502020204030204" pitchFamily="34" charset="0"/>
                <a:cs typeface="Calibri" panose="020F0502020204030204" pitchFamily="34" charset="0"/>
              </a:rPr>
              <a:t>  ארקדי רפלוביץ</a:t>
            </a:r>
            <a:r>
              <a:rPr lang="he-IL" b="1" dirty="0">
                <a:solidFill>
                  <a:schemeClr val="bg1"/>
                </a:solidFill>
                <a:latin typeface="Calibri" panose="020F0502020204030204" pitchFamily="34" charset="0"/>
                <a:cs typeface="Calibri" panose="020F0502020204030204" pitchFamily="34" charset="0"/>
              </a:rPr>
              <a:t>׳</a:t>
            </a:r>
            <a:r>
              <a:rPr lang="en-US" b="1" dirty="0">
                <a:solidFill>
                  <a:schemeClr val="bg1"/>
                </a:solidFill>
                <a:latin typeface="Calibri" panose="020F0502020204030204" pitchFamily="34" charset="0"/>
                <a:cs typeface="Calibri" panose="020F0502020204030204" pitchFamily="34" charset="0"/>
              </a:rPr>
              <a:t> </a:t>
            </a:r>
          </a:p>
        </p:txBody>
      </p:sp>
      <p:pic>
        <p:nvPicPr>
          <p:cNvPr id="7" name="תמונה 6">
            <a:extLst>
              <a:ext uri="{FF2B5EF4-FFF2-40B4-BE49-F238E27FC236}">
                <a16:creationId xmlns:a16="http://schemas.microsoft.com/office/drawing/2014/main" id="{86901DA5-F4C7-73BB-1C97-B419C41FF45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4195" b="16625"/>
          <a:stretch/>
        </p:blipFill>
        <p:spPr bwMode="auto">
          <a:xfrm rot="10800000">
            <a:off x="160303" y="881927"/>
            <a:ext cx="4129979" cy="2547071"/>
          </a:xfrm>
          <a:prstGeom prst="rect">
            <a:avLst/>
          </a:prstGeom>
          <a:ln>
            <a:solidFill>
              <a:schemeClr val="tx1"/>
            </a:solidFill>
          </a:ln>
          <a:extLst>
            <a:ext uri="{53640926-AAD7-44D8-BBD7-CCE9431645EC}">
              <a14:shadowObscured xmlns:a14="http://schemas.microsoft.com/office/drawing/2010/main"/>
            </a:ext>
          </a:extLst>
        </p:spPr>
      </p:pic>
      <p:pic>
        <p:nvPicPr>
          <p:cNvPr id="8" name="תמונה 7">
            <a:extLst>
              <a:ext uri="{FF2B5EF4-FFF2-40B4-BE49-F238E27FC236}">
                <a16:creationId xmlns:a16="http://schemas.microsoft.com/office/drawing/2014/main" id="{F3440B87-906D-549F-A120-2AA203E8A12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9624" y="3561347"/>
            <a:ext cx="4139405" cy="2134799"/>
          </a:xfrm>
          <a:prstGeom prst="rect">
            <a:avLst/>
          </a:prstGeom>
          <a:ln>
            <a:solidFill>
              <a:schemeClr val="tx1"/>
            </a:solidFill>
          </a:ln>
        </p:spPr>
      </p:pic>
    </p:spTree>
    <p:extLst>
      <p:ext uri="{BB962C8B-B14F-4D97-AF65-F5344CB8AC3E}">
        <p14:creationId xmlns:p14="http://schemas.microsoft.com/office/powerpoint/2010/main" val="3297058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תוצאות הפרויקט : </a:t>
            </a:r>
            <a:r>
              <a:rPr lang="en-US" sz="4000" b="1" dirty="0">
                <a:solidFill>
                  <a:schemeClr val="bg1"/>
                </a:solidFill>
                <a:latin typeface="Calibri" panose="020F0502020204030204" pitchFamily="34" charset="0"/>
                <a:cs typeface="Calibri" panose="020F0502020204030204" pitchFamily="34" charset="0"/>
              </a:rPr>
              <a:t> </a:t>
            </a:r>
            <a:r>
              <a:rPr lang="he-IL" sz="4000" b="1" dirty="0">
                <a:solidFill>
                  <a:schemeClr val="bg1"/>
                </a:solidFill>
                <a:latin typeface="Calibri" panose="020F0502020204030204" pitchFamily="34" charset="0"/>
                <a:cs typeface="Calibri" panose="020F0502020204030204" pitchFamily="34" charset="0"/>
              </a:rPr>
              <a:t>בקרה</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pic>
        <p:nvPicPr>
          <p:cNvPr id="7" name="תמונה 6">
            <a:extLst>
              <a:ext uri="{FF2B5EF4-FFF2-40B4-BE49-F238E27FC236}">
                <a16:creationId xmlns:a16="http://schemas.microsoft.com/office/drawing/2014/main" id="{3F9CCB63-061B-5C1D-69F1-F588297EDEE9}"/>
              </a:ext>
            </a:extLst>
          </p:cNvPr>
          <p:cNvPicPr>
            <a:picLocks noChangeAspect="1"/>
          </p:cNvPicPr>
          <p:nvPr/>
        </p:nvPicPr>
        <p:blipFill>
          <a:blip r:embed="rId4"/>
          <a:stretch>
            <a:fillRect/>
          </a:stretch>
        </p:blipFill>
        <p:spPr>
          <a:xfrm>
            <a:off x="1953808" y="1505620"/>
            <a:ext cx="8284383" cy="5099959"/>
          </a:xfrm>
          <a:prstGeom prst="rect">
            <a:avLst/>
          </a:prstGeom>
        </p:spPr>
      </p:pic>
      <p:sp>
        <p:nvSpPr>
          <p:cNvPr id="8" name="מלבן 7">
            <a:extLst>
              <a:ext uri="{FF2B5EF4-FFF2-40B4-BE49-F238E27FC236}">
                <a16:creationId xmlns:a16="http://schemas.microsoft.com/office/drawing/2014/main" id="{7659382C-423D-F4A6-BF47-95FE85611CAA}"/>
              </a:ext>
            </a:extLst>
          </p:cNvPr>
          <p:cNvSpPr/>
          <p:nvPr/>
        </p:nvSpPr>
        <p:spPr>
          <a:xfrm>
            <a:off x="4676385" y="6422040"/>
            <a:ext cx="2218877" cy="369332"/>
          </a:xfrm>
          <a:prstGeom prst="rect">
            <a:avLst/>
          </a:prstGeom>
        </p:spPr>
        <p:txBody>
          <a:bodyPr wrap="none">
            <a:spAutoFit/>
          </a:bodyPr>
          <a:lstStyle/>
          <a:p>
            <a:r>
              <a:rPr lang="he-IL" b="1" dirty="0">
                <a:ea typeface="Times New Roman" panose="02020603050405020304" pitchFamily="18" charset="0"/>
                <a:cs typeface="Calibri" panose="020F0502020204030204" pitchFamily="34" charset="0"/>
              </a:rPr>
              <a:t>מציאת טווח זוויות אסור</a:t>
            </a:r>
            <a:r>
              <a:rPr lang="en-US" b="1" dirty="0"/>
              <a:t> </a:t>
            </a:r>
            <a:endParaRPr lang="he-IL" b="1" dirty="0"/>
          </a:p>
        </p:txBody>
      </p:sp>
    </p:spTree>
    <p:extLst>
      <p:ext uri="{BB962C8B-B14F-4D97-AF65-F5344CB8AC3E}">
        <p14:creationId xmlns:p14="http://schemas.microsoft.com/office/powerpoint/2010/main" val="1008181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תוצאות הפרויקט : </a:t>
            </a:r>
            <a:r>
              <a:rPr lang="en-US" sz="4000" b="1" dirty="0">
                <a:solidFill>
                  <a:schemeClr val="bg1"/>
                </a:solidFill>
                <a:latin typeface="Calibri" panose="020F0502020204030204" pitchFamily="34" charset="0"/>
                <a:cs typeface="Calibri" panose="020F0502020204030204" pitchFamily="34" charset="0"/>
              </a:rPr>
              <a:t> </a:t>
            </a:r>
            <a:r>
              <a:rPr lang="he-IL" sz="4000" b="1" dirty="0">
                <a:solidFill>
                  <a:schemeClr val="bg1"/>
                </a:solidFill>
                <a:latin typeface="Calibri" panose="020F0502020204030204" pitchFamily="34" charset="0"/>
                <a:cs typeface="Calibri" panose="020F0502020204030204" pitchFamily="34" charset="0"/>
              </a:rPr>
              <a:t>בקרה</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sp>
        <p:nvSpPr>
          <p:cNvPr id="6" name="תיבת טקסט 5">
            <a:extLst>
              <a:ext uri="{FF2B5EF4-FFF2-40B4-BE49-F238E27FC236}">
                <a16:creationId xmlns:a16="http://schemas.microsoft.com/office/drawing/2014/main" id="{D36177E1-5941-2226-23CC-309326292F82}"/>
              </a:ext>
            </a:extLst>
          </p:cNvPr>
          <p:cNvSpPr txBox="1"/>
          <p:nvPr/>
        </p:nvSpPr>
        <p:spPr>
          <a:xfrm>
            <a:off x="629486" y="1654208"/>
            <a:ext cx="11318202" cy="547650"/>
          </a:xfrm>
          <a:prstGeom prst="rect">
            <a:avLst/>
          </a:prstGeom>
          <a:noFill/>
        </p:spPr>
        <p:txBody>
          <a:bodyPr wrap="square" rtlCol="1">
            <a:spAutoFit/>
          </a:bodyPr>
          <a:lstStyle/>
          <a:p>
            <a:pPr algn="just">
              <a:lnSpc>
                <a:spcPct val="150000"/>
              </a:lnSpc>
            </a:pPr>
            <a:r>
              <a:rPr lang="he-IL" sz="2200" dirty="0">
                <a:latin typeface="Calibri Light" panose="020F0302020204030204" pitchFamily="34" charset="0"/>
                <a:cs typeface="Calibri Light" panose="020F0302020204030204" pitchFamily="34" charset="0"/>
              </a:rPr>
              <a:t>הכדור לא יוכל לנוע בטווח הבא:</a:t>
            </a:r>
          </a:p>
        </p:txBody>
      </p:sp>
      <p:pic>
        <p:nvPicPr>
          <p:cNvPr id="8" name="תמונה 7">
            <a:extLst>
              <a:ext uri="{FF2B5EF4-FFF2-40B4-BE49-F238E27FC236}">
                <a16:creationId xmlns:a16="http://schemas.microsoft.com/office/drawing/2014/main" id="{9B5CA455-8CC6-9891-7588-2CA6941203B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50832" y="1687011"/>
            <a:ext cx="3290336" cy="4735029"/>
          </a:xfrm>
          <a:prstGeom prst="rect">
            <a:avLst/>
          </a:prstGeom>
        </p:spPr>
      </p:pic>
      <p:sp>
        <p:nvSpPr>
          <p:cNvPr id="3" name="מלבן 2">
            <a:extLst>
              <a:ext uri="{FF2B5EF4-FFF2-40B4-BE49-F238E27FC236}">
                <a16:creationId xmlns:a16="http://schemas.microsoft.com/office/drawing/2014/main" id="{94DBD63F-59A3-D705-5493-F39C7310BFBA}"/>
              </a:ext>
            </a:extLst>
          </p:cNvPr>
          <p:cNvSpPr/>
          <p:nvPr/>
        </p:nvSpPr>
        <p:spPr>
          <a:xfrm>
            <a:off x="5145895" y="6303982"/>
            <a:ext cx="1359668" cy="369332"/>
          </a:xfrm>
          <a:prstGeom prst="rect">
            <a:avLst/>
          </a:prstGeom>
        </p:spPr>
        <p:txBody>
          <a:bodyPr wrap="none">
            <a:spAutoFit/>
          </a:bodyPr>
          <a:lstStyle/>
          <a:p>
            <a:r>
              <a:rPr lang="he-IL" b="1" dirty="0">
                <a:ea typeface="Times New Roman" panose="02020603050405020304" pitchFamily="18" charset="0"/>
                <a:cs typeface="Calibri" panose="020F0502020204030204" pitchFamily="34" charset="0"/>
              </a:rPr>
              <a:t>הטווח האסור</a:t>
            </a:r>
            <a:r>
              <a:rPr lang="en-US" b="1" dirty="0"/>
              <a:t> </a:t>
            </a:r>
            <a:endParaRPr lang="he-IL" b="1" dirty="0"/>
          </a:p>
        </p:txBody>
      </p:sp>
    </p:spTree>
    <p:extLst>
      <p:ext uri="{BB962C8B-B14F-4D97-AF65-F5344CB8AC3E}">
        <p14:creationId xmlns:p14="http://schemas.microsoft.com/office/powerpoint/2010/main" val="8560887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תוצאות הפרויקט : </a:t>
            </a:r>
            <a:r>
              <a:rPr lang="en-US" sz="4000" b="1" dirty="0">
                <a:solidFill>
                  <a:schemeClr val="bg1"/>
                </a:solidFill>
                <a:latin typeface="Calibri" panose="020F0502020204030204" pitchFamily="34" charset="0"/>
                <a:cs typeface="Calibri" panose="020F0502020204030204" pitchFamily="34" charset="0"/>
              </a:rPr>
              <a:t> </a:t>
            </a:r>
            <a:r>
              <a:rPr lang="he-IL" sz="4000" b="1" dirty="0">
                <a:solidFill>
                  <a:schemeClr val="bg1"/>
                </a:solidFill>
                <a:latin typeface="Calibri" panose="020F0502020204030204" pitchFamily="34" charset="0"/>
                <a:cs typeface="Calibri" panose="020F0502020204030204" pitchFamily="34" charset="0"/>
              </a:rPr>
              <a:t>בקרה</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mc:AlternateContent xmlns:mc="http://schemas.openxmlformats.org/markup-compatibility/2006">
        <mc:Choice xmlns:a14="http://schemas.microsoft.com/office/drawing/2010/main" Requires="a14">
          <p:sp>
            <p:nvSpPr>
              <p:cNvPr id="9" name="תיבת טקסט 8">
                <a:extLst>
                  <a:ext uri="{FF2B5EF4-FFF2-40B4-BE49-F238E27FC236}">
                    <a16:creationId xmlns:a16="http://schemas.microsoft.com/office/drawing/2014/main" id="{9D13DA8A-4396-33E9-A1BD-FAAC86D2B469}"/>
                  </a:ext>
                </a:extLst>
              </p:cNvPr>
              <p:cNvSpPr txBox="1"/>
              <p:nvPr/>
            </p:nvSpPr>
            <p:spPr>
              <a:xfrm>
                <a:off x="629486" y="1792232"/>
                <a:ext cx="11318202" cy="1055482"/>
              </a:xfrm>
              <a:prstGeom prst="rect">
                <a:avLst/>
              </a:prstGeom>
              <a:noFill/>
            </p:spPr>
            <p:txBody>
              <a:bodyPr wrap="square" rtlCol="1">
                <a:spAutoFit/>
              </a:bodyPr>
              <a:lstStyle/>
              <a:p>
                <a:pPr algn="just">
                  <a:lnSpc>
                    <a:spcPct val="150000"/>
                  </a:lnSpc>
                </a:pPr>
                <a:r>
                  <a:rPr lang="he-IL" sz="2200" dirty="0">
                    <a:latin typeface="Calibri Light" panose="020F0302020204030204" pitchFamily="34" charset="0"/>
                    <a:cs typeface="Calibri Light" panose="020F0302020204030204" pitchFamily="34" charset="0"/>
                  </a:rPr>
                  <a:t>פונקציית המשקל </a:t>
                </a:r>
                <a14:m>
                  <m:oMath xmlns:m="http://schemas.openxmlformats.org/officeDocument/2006/math">
                    <m:r>
                      <a:rPr lang="he-IL" sz="2200" b="0" i="0" smtClean="0">
                        <a:latin typeface="Cambria Math" panose="02040503050406030204" pitchFamily="18" charset="0"/>
                      </a:rPr>
                      <m:t> </m:t>
                    </m:r>
                    <m:r>
                      <a:rPr lang="en-US" sz="2200" i="1"/>
                      <m:t>𝑤</m:t>
                    </m:r>
                    <m:r>
                      <a:rPr lang="en-US" sz="2200" i="1"/>
                      <m:t>(</m:t>
                    </m:r>
                    <m:r>
                      <a:rPr lang="en-US" sz="2200" i="1"/>
                      <m:t>𝑧</m:t>
                    </m:r>
                    <m:r>
                      <a:rPr lang="en-US" sz="2200" i="1"/>
                      <m:t>)</m:t>
                    </m:r>
                  </m:oMath>
                </a14:m>
                <a:r>
                  <a:rPr lang="en-US" sz="2200" dirty="0">
                    <a:effectLst/>
                  </a:rPr>
                  <a:t> </a:t>
                </a:r>
                <a:r>
                  <a:rPr lang="he-IL" sz="2200" dirty="0">
                    <a:latin typeface="Calibri Light" panose="020F0302020204030204" pitchFamily="34" charset="0"/>
                    <a:cs typeface="Calibri Light" panose="020F0302020204030204" pitchFamily="34" charset="0"/>
                  </a:rPr>
                  <a:t>תיקבע ביחס הפוך למרחק מהכדור.</a:t>
                </a:r>
              </a:p>
              <a:p>
                <a:pPr algn="just">
                  <a:lnSpc>
                    <a:spcPct val="150000"/>
                  </a:lnSpc>
                </a:pPr>
                <a:r>
                  <a:rPr lang="he-IL" sz="2200" dirty="0">
                    <a:latin typeface="Calibri Light" panose="020F0302020204030204" pitchFamily="34" charset="0"/>
                    <a:cs typeface="Calibri Light" panose="020F0302020204030204" pitchFamily="34" charset="0"/>
                  </a:rPr>
                  <a:t>ככל שהרובוט קרוב יותר למכשול, כך לבקר יש משקל גדול יותר בבחירת הפעולות. מתקיים: </a:t>
                </a:r>
              </a:p>
            </p:txBody>
          </p:sp>
        </mc:Choice>
        <mc:Fallback>
          <p:sp>
            <p:nvSpPr>
              <p:cNvPr id="9" name="תיבת טקסט 8">
                <a:extLst>
                  <a:ext uri="{FF2B5EF4-FFF2-40B4-BE49-F238E27FC236}">
                    <a16:creationId xmlns:a16="http://schemas.microsoft.com/office/drawing/2014/main" id="{9D13DA8A-4396-33E9-A1BD-FAAC86D2B469}"/>
                  </a:ext>
                </a:extLst>
              </p:cNvPr>
              <p:cNvSpPr txBox="1">
                <a:spLocks noRot="1" noChangeAspect="1" noMove="1" noResize="1" noEditPoints="1" noAdjustHandles="1" noChangeArrowheads="1" noChangeShapeType="1" noTextEdit="1"/>
              </p:cNvSpPr>
              <p:nvPr/>
            </p:nvSpPr>
            <p:spPr>
              <a:xfrm>
                <a:off x="629486" y="1792232"/>
                <a:ext cx="11318202" cy="1055482"/>
              </a:xfrm>
              <a:prstGeom prst="rect">
                <a:avLst/>
              </a:prstGeom>
              <a:blipFill>
                <a:blip r:embed="rId4"/>
                <a:stretch>
                  <a:fillRect r="-785" b="-9524"/>
                </a:stretch>
              </a:blipFill>
            </p:spPr>
            <p:txBody>
              <a:bodyPr/>
              <a:lstStyle/>
              <a:p>
                <a:r>
                  <a:rPr lang="he-IL">
                    <a:noFill/>
                  </a:rPr>
                  <a:t> </a:t>
                </a:r>
              </a:p>
            </p:txBody>
          </p:sp>
        </mc:Fallback>
      </mc:AlternateContent>
      <mc:AlternateContent xmlns:mc="http://schemas.openxmlformats.org/markup-compatibility/2006">
        <mc:Choice xmlns:a14="http://schemas.microsoft.com/office/drawing/2010/main" Requires="a14">
          <p:sp>
            <p:nvSpPr>
              <p:cNvPr id="7" name="מלבן 6">
                <a:extLst>
                  <a:ext uri="{FF2B5EF4-FFF2-40B4-BE49-F238E27FC236}">
                    <a16:creationId xmlns:a16="http://schemas.microsoft.com/office/drawing/2014/main" id="{ECC9AB63-3B9D-06D4-601A-C66055768F5E}"/>
                  </a:ext>
                </a:extLst>
              </p:cNvPr>
              <p:cNvSpPr/>
              <p:nvPr/>
            </p:nvSpPr>
            <p:spPr>
              <a:xfrm>
                <a:off x="6288587" y="3006717"/>
                <a:ext cx="2896678" cy="960328"/>
              </a:xfrm>
              <a:prstGeom prst="rect">
                <a:avLst/>
              </a:prstGeom>
            </p:spPr>
            <p:txBody>
              <a:bodyPr wrap="square">
                <a:spAutoFit/>
              </a:bodyPr>
              <a:lstStyle/>
              <a:p>
                <a:pPr marL="342900" lvl="0" indent="-342900" algn="just">
                  <a:lnSpc>
                    <a:spcPct val="150000"/>
                  </a:lnSpc>
                  <a:buFont typeface="Symbol" pitchFamily="2" charset="2"/>
                  <a:buChar char=""/>
                </a:pPr>
                <a14:m>
                  <m:oMath xmlns:m="http://schemas.openxmlformats.org/officeDocument/2006/math">
                    <m:r>
                      <a:rPr lang="en-US" sz="20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𝑤</m:t>
                    </m:r>
                    <m:d>
                      <m:dPr>
                        <m:ctrlPr>
                          <a:rPr lang="en-US" sz="20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r>
                          <a:rPr lang="en-US" sz="20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𝑧</m:t>
                        </m:r>
                        <m:r>
                          <a:rPr lang="en-US" sz="20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 0</m:t>
                        </m:r>
                      </m:e>
                    </m:d>
                    <m:r>
                      <a:rPr lang="en-US" sz="20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=1</m:t>
                    </m:r>
                  </m:oMath>
                </a14:m>
                <a:endParaRPr lang="en-US" sz="20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itchFamily="2" charset="2"/>
                  <a:buChar char=""/>
                </a:pPr>
                <a14:m>
                  <m:oMath xmlns:m="http://schemas.openxmlformats.org/officeDocument/2006/math">
                    <m:r>
                      <a:rPr lang="en-US" sz="20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𝑤</m:t>
                    </m:r>
                    <m:d>
                      <m:dPr>
                        <m:ctrlPr>
                          <a:rPr lang="en-US" sz="20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r>
                          <a:rPr lang="en-US" sz="20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𝑧</m:t>
                        </m:r>
                        <m:r>
                          <a:rPr lang="en-US" sz="20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e>
                    </m:d>
                    <m:r>
                      <a:rPr lang="en-US" sz="20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=0</m:t>
                    </m:r>
                  </m:oMath>
                </a14:m>
                <a:endParaRPr lang="en-US" sz="2000" dirty="0">
                  <a:solidFill>
                    <a:srgbClr val="000000"/>
                  </a:solidFill>
                  <a:latin typeface="Times New Roman" panose="02020603050405020304" pitchFamily="18" charset="0"/>
                  <a:ea typeface="Times New Roman" panose="02020603050405020304" pitchFamily="18" charset="0"/>
                  <a:cs typeface="Calibri Light" panose="020F0302020204030204" pitchFamily="34" charset="0"/>
                </a:endParaRPr>
              </a:p>
            </p:txBody>
          </p:sp>
        </mc:Choice>
        <mc:Fallback>
          <p:sp>
            <p:nvSpPr>
              <p:cNvPr id="7" name="מלבן 6">
                <a:extLst>
                  <a:ext uri="{FF2B5EF4-FFF2-40B4-BE49-F238E27FC236}">
                    <a16:creationId xmlns:a16="http://schemas.microsoft.com/office/drawing/2014/main" id="{ECC9AB63-3B9D-06D4-601A-C66055768F5E}"/>
                  </a:ext>
                </a:extLst>
              </p:cNvPr>
              <p:cNvSpPr>
                <a:spLocks noRot="1" noChangeAspect="1" noMove="1" noResize="1" noEditPoints="1" noAdjustHandles="1" noChangeArrowheads="1" noChangeShapeType="1" noTextEdit="1"/>
              </p:cNvSpPr>
              <p:nvPr/>
            </p:nvSpPr>
            <p:spPr>
              <a:xfrm>
                <a:off x="6288587" y="3006717"/>
                <a:ext cx="2896678" cy="960328"/>
              </a:xfrm>
              <a:prstGeom prst="rect">
                <a:avLst/>
              </a:prstGeom>
              <a:blipFill>
                <a:blip r:embed="rId5"/>
                <a:stretch>
                  <a:fillRect r="-2183" b="-9091"/>
                </a:stretch>
              </a:blipFill>
            </p:spPr>
            <p:txBody>
              <a:bodyPr/>
              <a:lstStyle/>
              <a:p>
                <a:r>
                  <a:rPr lang="he-IL">
                    <a:noFill/>
                  </a:rPr>
                  <a:t> </a:t>
                </a:r>
              </a:p>
            </p:txBody>
          </p:sp>
        </mc:Fallback>
      </mc:AlternateContent>
      <mc:AlternateContent xmlns:mc="http://schemas.openxmlformats.org/markup-compatibility/2006">
        <mc:Choice xmlns:a14="http://schemas.microsoft.com/office/drawing/2010/main" Requires="a14">
          <p:sp>
            <p:nvSpPr>
              <p:cNvPr id="10" name="מלבן 9">
                <a:extLst>
                  <a:ext uri="{FF2B5EF4-FFF2-40B4-BE49-F238E27FC236}">
                    <a16:creationId xmlns:a16="http://schemas.microsoft.com/office/drawing/2014/main" id="{C4B09D77-E99E-D527-E638-E32252D81A6B}"/>
                  </a:ext>
                </a:extLst>
              </p:cNvPr>
              <p:cNvSpPr/>
              <p:nvPr/>
            </p:nvSpPr>
            <p:spPr>
              <a:xfrm>
                <a:off x="3041485" y="2796948"/>
                <a:ext cx="2755900" cy="1154675"/>
              </a:xfrm>
              <a:prstGeom prst="rect">
                <a:avLst/>
              </a:prstGeom>
            </p:spPr>
            <p:txBody>
              <a:bodyPr wrap="square">
                <a:spAutoFit/>
              </a:bodyPr>
              <a:lstStyle/>
              <a:p>
                <a:pPr algn="just">
                  <a:lnSpc>
                    <a:spcPct val="150000"/>
                  </a:lnSpc>
                </a:pPr>
                <a14:m>
                  <m:oMathPara xmlns:m="http://schemas.openxmlformats.org/officeDocument/2006/math">
                    <m:oMathParaPr>
                      <m:jc m:val="centerGroup"/>
                    </m:oMathParaPr>
                    <m:oMath xmlns:m="http://schemas.openxmlformats.org/officeDocument/2006/math">
                      <m: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𝑤</m:t>
                      </m:r>
                      <m:d>
                        <m:dPr>
                          <m:ctrlP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𝑧</m:t>
                          </m:r>
                        </m:e>
                      </m:d>
                      <m: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f>
                        <m:fPr>
                          <m:ctrlP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fPr>
                        <m:num>
                          <m: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1</m:t>
                          </m:r>
                        </m:num>
                        <m:den>
                          <m: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1+</m:t>
                          </m:r>
                          <m:sSup>
                            <m:sSupPr>
                              <m:ctrlP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sSupPr>
                            <m:e>
                              <m: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𝛼</m:t>
                              </m:r>
                            </m:e>
                            <m:sup>
                              <m: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𝑧</m:t>
                              </m:r>
                              <m: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r>
                                <a:rPr lang="en-US" sz="2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𝛽</m:t>
                              </m:r>
                            </m:sup>
                          </m:sSup>
                        </m:den>
                      </m:f>
                    </m:oMath>
                  </m:oMathPara>
                </a14:m>
                <a:endParaRPr lang="en-US" sz="2400" dirty="0">
                  <a:latin typeface="Times New Roman" panose="02020603050405020304" pitchFamily="18" charset="0"/>
                  <a:ea typeface="Times New Roman" panose="02020603050405020304" pitchFamily="18" charset="0"/>
                </a:endParaRPr>
              </a:p>
            </p:txBody>
          </p:sp>
        </mc:Choice>
        <mc:Fallback>
          <p:sp>
            <p:nvSpPr>
              <p:cNvPr id="10" name="מלבן 9">
                <a:extLst>
                  <a:ext uri="{FF2B5EF4-FFF2-40B4-BE49-F238E27FC236}">
                    <a16:creationId xmlns:a16="http://schemas.microsoft.com/office/drawing/2014/main" id="{C4B09D77-E99E-D527-E638-E32252D81A6B}"/>
                  </a:ext>
                </a:extLst>
              </p:cNvPr>
              <p:cNvSpPr>
                <a:spLocks noRot="1" noChangeAspect="1" noMove="1" noResize="1" noEditPoints="1" noAdjustHandles="1" noChangeArrowheads="1" noChangeShapeType="1" noTextEdit="1"/>
              </p:cNvSpPr>
              <p:nvPr/>
            </p:nvSpPr>
            <p:spPr>
              <a:xfrm>
                <a:off x="3041485" y="2796948"/>
                <a:ext cx="2755900" cy="1154675"/>
              </a:xfrm>
              <a:prstGeom prst="rect">
                <a:avLst/>
              </a:prstGeom>
              <a:blipFill>
                <a:blip r:embed="rId6"/>
                <a:stretch>
                  <a:fillRect/>
                </a:stretch>
              </a:blipFill>
            </p:spPr>
            <p:txBody>
              <a:bodyPr/>
              <a:lstStyle/>
              <a:p>
                <a:r>
                  <a:rPr lang="he-IL">
                    <a:noFill/>
                  </a:rPr>
                  <a:t> </a:t>
                </a:r>
              </a:p>
            </p:txBody>
          </p:sp>
        </mc:Fallback>
      </mc:AlternateContent>
      <p:sp>
        <p:nvSpPr>
          <p:cNvPr id="11" name="מלבן 10">
            <a:extLst>
              <a:ext uri="{FF2B5EF4-FFF2-40B4-BE49-F238E27FC236}">
                <a16:creationId xmlns:a16="http://schemas.microsoft.com/office/drawing/2014/main" id="{175974F8-9AA6-5113-4AD1-F2621D63B15E}"/>
              </a:ext>
            </a:extLst>
          </p:cNvPr>
          <p:cNvSpPr/>
          <p:nvPr/>
        </p:nvSpPr>
        <p:spPr>
          <a:xfrm>
            <a:off x="5797385" y="4080228"/>
            <a:ext cx="6096000" cy="769441"/>
          </a:xfrm>
          <a:prstGeom prst="rect">
            <a:avLst/>
          </a:prstGeom>
        </p:spPr>
        <p:txBody>
          <a:bodyPr>
            <a:spAutoFit/>
          </a:bodyPr>
          <a:lstStyle/>
          <a:p>
            <a:pPr algn="just"/>
            <a:r>
              <a:rPr lang="he-IL" sz="2200" dirty="0">
                <a:solidFill>
                  <a:srgbClr val="000000"/>
                </a:solidFill>
                <a:latin typeface="Times New Roman" panose="02020603050405020304" pitchFamily="18" charset="0"/>
                <a:ea typeface="Times New Roman" panose="02020603050405020304" pitchFamily="18" charset="0"/>
                <a:cs typeface="Calibri Light" panose="020F0302020204030204" pitchFamily="34" charset="0"/>
              </a:rPr>
              <a:t>השפעה על הטווח האסור:</a:t>
            </a:r>
            <a:endParaRPr lang="en-US" sz="2200" dirty="0">
              <a:effectLst/>
              <a:latin typeface="Times New Roman" panose="02020603050405020304" pitchFamily="18" charset="0"/>
              <a:ea typeface="Times New Roman" panose="02020603050405020304" pitchFamily="18" charset="0"/>
            </a:endParaRPr>
          </a:p>
          <a:p>
            <a:pPr algn="just"/>
            <a:r>
              <a:rPr lang="he-IL" sz="2200" dirty="0">
                <a:solidFill>
                  <a:srgbClr val="000000"/>
                </a:solidFill>
                <a:latin typeface="Times New Roman" panose="02020603050405020304" pitchFamily="18" charset="0"/>
                <a:ea typeface="Times New Roman" panose="02020603050405020304" pitchFamily="18" charset="0"/>
                <a:cs typeface="Calibri Light" panose="020F0302020204030204" pitchFamily="34" charset="0"/>
              </a:rPr>
              <a:t> </a:t>
            </a:r>
            <a:endParaRPr lang="en-US" sz="2200" dirty="0">
              <a:effectLst/>
              <a:latin typeface="Times New Roman" panose="02020603050405020304" pitchFamily="18" charset="0"/>
              <a:ea typeface="Times New Roman" panose="02020603050405020304" pitchFamily="18" charset="0"/>
            </a:endParaRPr>
          </a:p>
        </p:txBody>
      </p:sp>
      <mc:AlternateContent xmlns:mc="http://schemas.openxmlformats.org/markup-compatibility/2006">
        <mc:Choice xmlns:a14="http://schemas.microsoft.com/office/drawing/2010/main" Requires="a14">
          <p:sp>
            <p:nvSpPr>
              <p:cNvPr id="12" name="מלבן 11">
                <a:extLst>
                  <a:ext uri="{FF2B5EF4-FFF2-40B4-BE49-F238E27FC236}">
                    <a16:creationId xmlns:a16="http://schemas.microsoft.com/office/drawing/2014/main" id="{77903F28-12D5-3256-CE24-A046419ED84A}"/>
                  </a:ext>
                </a:extLst>
              </p:cNvPr>
              <p:cNvSpPr/>
              <p:nvPr/>
            </p:nvSpPr>
            <p:spPr>
              <a:xfrm>
                <a:off x="3048000" y="4534469"/>
                <a:ext cx="6096000" cy="799065"/>
              </a:xfrm>
              <a:prstGeom prst="rect">
                <a:avLst/>
              </a:prstGeom>
            </p:spPr>
            <p:txBody>
              <a:bodyPr>
                <a:spAutoFit/>
              </a:bodyPr>
              <a:lstStyle/>
              <a:p>
                <a:pPr algn="just"/>
                <a14:m>
                  <m:oMathPara xmlns:m="http://schemas.openxmlformats.org/officeDocument/2006/math">
                    <m:oMathParaPr>
                      <m:jc m:val="centerGroup"/>
                    </m:oMathParaPr>
                    <m:oMath xmlns:m="http://schemas.openxmlformats.org/officeDocument/2006/math">
                      <m:sSub>
                        <m:sSubPr>
                          <m:ctrlP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sSubPr>
                        <m:e>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 </m:t>
                          </m:r>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𝛿</m:t>
                          </m:r>
                        </m:e>
                        <m:sub>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1,</m:t>
                          </m:r>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𝑐𝑜𝑟𝑟𝑒𝑐𝑡𝑒𝑑</m:t>
                          </m:r>
                        </m:sub>
                      </m:sSub>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sSub>
                        <m:sSubPr>
                          <m:ctrlP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sSubPr>
                        <m:e>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𝛿</m:t>
                          </m:r>
                        </m:e>
                        <m:sub>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1</m:t>
                          </m:r>
                        </m:sub>
                      </m:sSub>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𝑤</m:t>
                      </m:r>
                      <m:d>
                        <m:dPr>
                          <m:ctrlP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𝑧</m:t>
                          </m:r>
                        </m:e>
                      </m:d>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𝑐</m:t>
                      </m:r>
                    </m:oMath>
                  </m:oMathPara>
                </a14:m>
                <a:endParaRPr lang="en-US" sz="2200" dirty="0">
                  <a:latin typeface="Times New Roman" panose="02020603050405020304" pitchFamily="18" charset="0"/>
                  <a:ea typeface="Times New Roman" panose="02020603050405020304" pitchFamily="18" charset="0"/>
                </a:endParaRPr>
              </a:p>
              <a:p>
                <a:pPr algn="just"/>
                <a14:m>
                  <m:oMathPara xmlns:m="http://schemas.openxmlformats.org/officeDocument/2006/math">
                    <m:oMathParaPr>
                      <m:jc m:val="centerGroup"/>
                    </m:oMathParaPr>
                    <m:oMath xmlns:m="http://schemas.openxmlformats.org/officeDocument/2006/math">
                      <m:sSub>
                        <m:sSubPr>
                          <m:ctrlP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sSubPr>
                        <m:e>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 </m:t>
                          </m:r>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𝛿</m:t>
                          </m:r>
                        </m:e>
                        <m:sub>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2,</m:t>
                          </m:r>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𝑐𝑜𝑟𝑟𝑒𝑐𝑡𝑒𝑑</m:t>
                          </m:r>
                        </m:sub>
                      </m:sSub>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sSub>
                        <m:sSubPr>
                          <m:ctrlP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sSubPr>
                        <m:e>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𝛿</m:t>
                          </m:r>
                        </m:e>
                        <m:sub>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2</m:t>
                          </m:r>
                        </m:sub>
                      </m:sSub>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 </m:t>
                      </m:r>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𝑤</m:t>
                      </m:r>
                      <m:d>
                        <m:dPr>
                          <m:ctrlP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𝑧</m:t>
                          </m:r>
                        </m:e>
                      </m:d>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r>
                        <a:rPr lang="en-US" sz="22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𝑐</m:t>
                      </m:r>
                    </m:oMath>
                  </m:oMathPara>
                </a14:m>
                <a:endParaRPr lang="en-US" sz="2200" dirty="0">
                  <a:latin typeface="Times New Roman" panose="02020603050405020304" pitchFamily="18" charset="0"/>
                  <a:ea typeface="Times New Roman" panose="02020603050405020304" pitchFamily="18" charset="0"/>
                </a:endParaRPr>
              </a:p>
            </p:txBody>
          </p:sp>
        </mc:Choice>
        <mc:Fallback>
          <p:sp>
            <p:nvSpPr>
              <p:cNvPr id="12" name="מלבן 11">
                <a:extLst>
                  <a:ext uri="{FF2B5EF4-FFF2-40B4-BE49-F238E27FC236}">
                    <a16:creationId xmlns:a16="http://schemas.microsoft.com/office/drawing/2014/main" id="{77903F28-12D5-3256-CE24-A046419ED84A}"/>
                  </a:ext>
                </a:extLst>
              </p:cNvPr>
              <p:cNvSpPr>
                <a:spLocks noRot="1" noChangeAspect="1" noMove="1" noResize="1" noEditPoints="1" noAdjustHandles="1" noChangeArrowheads="1" noChangeShapeType="1" noTextEdit="1"/>
              </p:cNvSpPr>
              <p:nvPr/>
            </p:nvSpPr>
            <p:spPr>
              <a:xfrm>
                <a:off x="3048000" y="4534469"/>
                <a:ext cx="6096000" cy="799065"/>
              </a:xfrm>
              <a:prstGeom prst="rect">
                <a:avLst/>
              </a:prstGeom>
              <a:blipFill>
                <a:blip r:embed="rId7"/>
                <a:stretch>
                  <a:fillRect b="-7813"/>
                </a:stretch>
              </a:blipFill>
            </p:spPr>
            <p:txBody>
              <a:bodyPr/>
              <a:lstStyle/>
              <a:p>
                <a:r>
                  <a:rPr lang="he-IL">
                    <a:noFill/>
                  </a:rPr>
                  <a:t> </a:t>
                </a:r>
              </a:p>
            </p:txBody>
          </p:sp>
        </mc:Fallback>
      </mc:AlternateContent>
      <p:sp>
        <p:nvSpPr>
          <p:cNvPr id="13" name="מלבן 12">
            <a:extLst>
              <a:ext uri="{FF2B5EF4-FFF2-40B4-BE49-F238E27FC236}">
                <a16:creationId xmlns:a16="http://schemas.microsoft.com/office/drawing/2014/main" id="{5DE65F9D-6A4C-B0F9-3731-07AE60EA5003}"/>
              </a:ext>
            </a:extLst>
          </p:cNvPr>
          <p:cNvSpPr/>
          <p:nvPr/>
        </p:nvSpPr>
        <p:spPr>
          <a:xfrm>
            <a:off x="5797385" y="5441101"/>
            <a:ext cx="6096000" cy="769441"/>
          </a:xfrm>
          <a:prstGeom prst="rect">
            <a:avLst/>
          </a:prstGeom>
        </p:spPr>
        <p:txBody>
          <a:bodyPr>
            <a:spAutoFit/>
          </a:bodyPr>
          <a:lstStyle/>
          <a:p>
            <a:pPr algn="just"/>
            <a:r>
              <a:rPr lang="he-IL" sz="2200" dirty="0">
                <a:solidFill>
                  <a:srgbClr val="000000"/>
                </a:solidFill>
                <a:latin typeface="Times New Roman" panose="02020603050405020304" pitchFamily="18" charset="0"/>
                <a:ea typeface="Times New Roman" panose="02020603050405020304" pitchFamily="18" charset="0"/>
                <a:cs typeface="Calibri Light" panose="020F0302020204030204" pitchFamily="34" charset="0"/>
              </a:rPr>
              <a:t>השפעה על זווית התנועה:</a:t>
            </a:r>
            <a:endParaRPr lang="en-US" sz="2200" dirty="0">
              <a:effectLst/>
              <a:latin typeface="Times New Roman" panose="02020603050405020304" pitchFamily="18" charset="0"/>
              <a:ea typeface="Times New Roman" panose="02020603050405020304" pitchFamily="18" charset="0"/>
            </a:endParaRPr>
          </a:p>
          <a:p>
            <a:pPr algn="just"/>
            <a:r>
              <a:rPr lang="he-IL" sz="2200" dirty="0">
                <a:solidFill>
                  <a:srgbClr val="000000"/>
                </a:solidFill>
                <a:latin typeface="Times New Roman" panose="02020603050405020304" pitchFamily="18" charset="0"/>
                <a:ea typeface="Times New Roman" panose="02020603050405020304" pitchFamily="18" charset="0"/>
                <a:cs typeface="Calibri Light" panose="020F0302020204030204" pitchFamily="34" charset="0"/>
              </a:rPr>
              <a:t> </a:t>
            </a:r>
            <a:endParaRPr lang="en-US" sz="2200" dirty="0">
              <a:effectLst/>
              <a:latin typeface="Times New Roman" panose="02020603050405020304" pitchFamily="18" charset="0"/>
              <a:ea typeface="Times New Roman" panose="02020603050405020304" pitchFamily="18" charset="0"/>
            </a:endParaRPr>
          </a:p>
        </p:txBody>
      </p:sp>
      <mc:AlternateContent xmlns:mc="http://schemas.openxmlformats.org/markup-compatibility/2006">
        <mc:Choice xmlns:a14="http://schemas.microsoft.com/office/drawing/2010/main" Requires="a14">
          <p:sp>
            <p:nvSpPr>
              <p:cNvPr id="14" name="מלבן 13">
                <a:extLst>
                  <a:ext uri="{FF2B5EF4-FFF2-40B4-BE49-F238E27FC236}">
                    <a16:creationId xmlns:a16="http://schemas.microsoft.com/office/drawing/2014/main" id="{BDCCE8D5-CF04-A770-C9DD-8AA85C15FEFF}"/>
                  </a:ext>
                </a:extLst>
              </p:cNvPr>
              <p:cNvSpPr/>
              <p:nvPr/>
            </p:nvSpPr>
            <p:spPr>
              <a:xfrm>
                <a:off x="2012109" y="6027546"/>
                <a:ext cx="8167782" cy="457561"/>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r>
                        <a:rPr lang="he-IL" sz="2200" i="1">
                          <a:latin typeface="Cambria Math" panose="02040503050406030204" pitchFamily="18" charset="0"/>
                        </a:rPr>
                        <m:t>𝑎𝑛𝑔𝑙</m:t>
                      </m:r>
                      <m:sSub>
                        <m:sSubPr>
                          <m:ctrlPr>
                            <a:rPr lang="he-IL" sz="2200" i="1">
                              <a:solidFill>
                                <a:srgbClr val="836967"/>
                              </a:solidFill>
                              <a:latin typeface="Cambria Math" panose="02040503050406030204" pitchFamily="18" charset="0"/>
                            </a:rPr>
                          </m:ctrlPr>
                        </m:sSubPr>
                        <m:e>
                          <m:r>
                            <a:rPr lang="he-IL" sz="2200" i="1">
                              <a:latin typeface="Cambria Math" panose="02040503050406030204" pitchFamily="18" charset="0"/>
                            </a:rPr>
                            <m:t>𝑒</m:t>
                          </m:r>
                        </m:e>
                        <m:sub>
                          <m:r>
                            <a:rPr lang="he-IL" sz="2200" i="1">
                              <a:latin typeface="Cambria Math" panose="02040503050406030204" pitchFamily="18" charset="0"/>
                            </a:rPr>
                            <m:t>𝑐𝑜𝑟𝑟𝑒𝑐𝑡𝑒𝑑</m:t>
                          </m:r>
                        </m:sub>
                      </m:sSub>
                      <m:r>
                        <a:rPr lang="he-IL" sz="2200" i="0">
                          <a:latin typeface="Cambria Math" panose="02040503050406030204" pitchFamily="18" charset="0"/>
                        </a:rPr>
                        <m:t>=</m:t>
                      </m:r>
                      <m:r>
                        <a:rPr lang="he-IL" sz="2200" i="1">
                          <a:latin typeface="Cambria Math" panose="02040503050406030204" pitchFamily="18" charset="0"/>
                        </a:rPr>
                        <m:t>𝑤</m:t>
                      </m:r>
                      <m:d>
                        <m:dPr>
                          <m:ctrlPr>
                            <a:rPr lang="he-IL" sz="2200" i="1">
                              <a:solidFill>
                                <a:srgbClr val="836967"/>
                              </a:solidFill>
                              <a:latin typeface="Cambria Math" panose="02040503050406030204" pitchFamily="18" charset="0"/>
                            </a:rPr>
                          </m:ctrlPr>
                        </m:dPr>
                        <m:e>
                          <m:r>
                            <a:rPr lang="he-IL" sz="2200" i="1">
                              <a:latin typeface="Cambria Math" panose="02040503050406030204" pitchFamily="18" charset="0"/>
                            </a:rPr>
                            <m:t>𝑧</m:t>
                          </m:r>
                        </m:e>
                      </m:d>
                      <m:r>
                        <a:rPr lang="he-IL" sz="2200" i="0">
                          <a:latin typeface="Cambria Math" panose="02040503050406030204" pitchFamily="18" charset="0"/>
                        </a:rPr>
                        <m:t>∙</m:t>
                      </m:r>
                      <m:r>
                        <a:rPr lang="he-IL" sz="2200" i="1">
                          <a:latin typeface="Cambria Math" panose="02040503050406030204" pitchFamily="18" charset="0"/>
                        </a:rPr>
                        <m:t>𝑎𝑛𝑔𝑙</m:t>
                      </m:r>
                      <m:sSub>
                        <m:sSubPr>
                          <m:ctrlPr>
                            <a:rPr lang="he-IL" sz="2200" i="1">
                              <a:solidFill>
                                <a:srgbClr val="836967"/>
                              </a:solidFill>
                              <a:latin typeface="Cambria Math" panose="02040503050406030204" pitchFamily="18" charset="0"/>
                            </a:rPr>
                          </m:ctrlPr>
                        </m:sSubPr>
                        <m:e>
                          <m:r>
                            <a:rPr lang="he-IL" sz="2200" i="1">
                              <a:latin typeface="Cambria Math" panose="02040503050406030204" pitchFamily="18" charset="0"/>
                            </a:rPr>
                            <m:t>𝑒</m:t>
                          </m:r>
                        </m:e>
                        <m:sub>
                          <m:r>
                            <a:rPr lang="he-IL" sz="2200" i="1">
                              <a:latin typeface="Cambria Math" panose="02040503050406030204" pitchFamily="18" charset="0"/>
                            </a:rPr>
                            <m:t>𝑏𝑜𝑢𝑛𝑑𝑟𝑦</m:t>
                          </m:r>
                        </m:sub>
                      </m:sSub>
                      <m:r>
                        <a:rPr lang="he-IL" sz="2200" i="0">
                          <a:latin typeface="Cambria Math" panose="02040503050406030204" pitchFamily="18" charset="0"/>
                        </a:rPr>
                        <m:t>+</m:t>
                      </m:r>
                      <m:d>
                        <m:dPr>
                          <m:begChr m:val="["/>
                          <m:endChr m:val="]"/>
                          <m:ctrlPr>
                            <a:rPr lang="he-IL" sz="2200" i="1">
                              <a:solidFill>
                                <a:srgbClr val="836967"/>
                              </a:solidFill>
                              <a:latin typeface="Cambria Math" panose="02040503050406030204" pitchFamily="18" charset="0"/>
                            </a:rPr>
                          </m:ctrlPr>
                        </m:dPr>
                        <m:e>
                          <m:r>
                            <a:rPr lang="he-IL" sz="2200" i="0">
                              <a:latin typeface="Cambria Math" panose="02040503050406030204" pitchFamily="18" charset="0"/>
                            </a:rPr>
                            <m:t>1−</m:t>
                          </m:r>
                          <m:r>
                            <a:rPr lang="he-IL" sz="2200" i="1">
                              <a:latin typeface="Cambria Math" panose="02040503050406030204" pitchFamily="18" charset="0"/>
                            </a:rPr>
                            <m:t>𝑤</m:t>
                          </m:r>
                          <m:d>
                            <m:dPr>
                              <m:ctrlPr>
                                <a:rPr lang="he-IL" sz="2200" i="1">
                                  <a:solidFill>
                                    <a:srgbClr val="836967"/>
                                  </a:solidFill>
                                  <a:latin typeface="Cambria Math" panose="02040503050406030204" pitchFamily="18" charset="0"/>
                                </a:rPr>
                              </m:ctrlPr>
                            </m:dPr>
                            <m:e>
                              <m:r>
                                <a:rPr lang="he-IL" sz="2200" i="1">
                                  <a:latin typeface="Cambria Math" panose="02040503050406030204" pitchFamily="18" charset="0"/>
                                </a:rPr>
                                <m:t>𝑧</m:t>
                              </m:r>
                            </m:e>
                          </m:d>
                        </m:e>
                      </m:d>
                      <m:r>
                        <a:rPr lang="he-IL" sz="2200" i="0">
                          <a:latin typeface="Cambria Math" panose="02040503050406030204" pitchFamily="18" charset="0"/>
                        </a:rPr>
                        <m:t>∙ </m:t>
                      </m:r>
                      <m:r>
                        <a:rPr lang="he-IL" sz="2200" i="1">
                          <a:latin typeface="Cambria Math" panose="02040503050406030204" pitchFamily="18" charset="0"/>
                        </a:rPr>
                        <m:t>𝑎𝑛𝑔𝑙</m:t>
                      </m:r>
                      <m:sSub>
                        <m:sSubPr>
                          <m:ctrlPr>
                            <a:rPr lang="he-IL" sz="2200" i="1">
                              <a:solidFill>
                                <a:srgbClr val="836967"/>
                              </a:solidFill>
                              <a:latin typeface="Cambria Math" panose="02040503050406030204" pitchFamily="18" charset="0"/>
                            </a:rPr>
                          </m:ctrlPr>
                        </m:sSubPr>
                        <m:e>
                          <m:r>
                            <a:rPr lang="he-IL" sz="2200" i="1">
                              <a:latin typeface="Cambria Math" panose="02040503050406030204" pitchFamily="18" charset="0"/>
                            </a:rPr>
                            <m:t>𝑒</m:t>
                          </m:r>
                        </m:e>
                        <m:sub>
                          <m:r>
                            <a:rPr lang="he-IL" sz="2200" i="1">
                              <a:latin typeface="Cambria Math" panose="02040503050406030204" pitchFamily="18" charset="0"/>
                            </a:rPr>
                            <m:t>𝑢𝑠𝑒𝑟</m:t>
                          </m:r>
                        </m:sub>
                      </m:sSub>
                    </m:oMath>
                  </m:oMathPara>
                </a14:m>
                <a:endParaRPr lang="he-IL" sz="2200" dirty="0"/>
              </a:p>
            </p:txBody>
          </p:sp>
        </mc:Choice>
        <mc:Fallback>
          <p:sp>
            <p:nvSpPr>
              <p:cNvPr id="14" name="מלבן 13">
                <a:extLst>
                  <a:ext uri="{FF2B5EF4-FFF2-40B4-BE49-F238E27FC236}">
                    <a16:creationId xmlns:a16="http://schemas.microsoft.com/office/drawing/2014/main" id="{BDCCE8D5-CF04-A770-C9DD-8AA85C15FEFF}"/>
                  </a:ext>
                </a:extLst>
              </p:cNvPr>
              <p:cNvSpPr>
                <a:spLocks noRot="1" noChangeAspect="1" noMove="1" noResize="1" noEditPoints="1" noAdjustHandles="1" noChangeArrowheads="1" noChangeShapeType="1" noTextEdit="1"/>
              </p:cNvSpPr>
              <p:nvPr/>
            </p:nvSpPr>
            <p:spPr>
              <a:xfrm>
                <a:off x="2012109" y="6027546"/>
                <a:ext cx="8167782" cy="457561"/>
              </a:xfrm>
              <a:prstGeom prst="rect">
                <a:avLst/>
              </a:prstGeom>
              <a:blipFill>
                <a:blip r:embed="rId8"/>
                <a:stretch>
                  <a:fillRect t="-8108" b="-18919"/>
                </a:stretch>
              </a:blipFill>
            </p:spPr>
            <p:txBody>
              <a:bodyPr/>
              <a:lstStyle/>
              <a:p>
                <a:r>
                  <a:rPr lang="he-IL">
                    <a:noFill/>
                  </a:rPr>
                  <a:t> </a:t>
                </a:r>
              </a:p>
            </p:txBody>
          </p:sp>
        </mc:Fallback>
      </mc:AlternateContent>
    </p:spTree>
    <p:extLst>
      <p:ext uri="{BB962C8B-B14F-4D97-AF65-F5344CB8AC3E}">
        <p14:creationId xmlns:p14="http://schemas.microsoft.com/office/powerpoint/2010/main" val="1420245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תוצאות הפרויקט : </a:t>
            </a:r>
            <a:r>
              <a:rPr lang="en-US" sz="4000" b="1" dirty="0">
                <a:solidFill>
                  <a:schemeClr val="bg1"/>
                </a:solidFill>
                <a:latin typeface="Calibri" panose="020F0502020204030204" pitchFamily="34" charset="0"/>
                <a:cs typeface="Calibri" panose="020F0502020204030204" pitchFamily="34" charset="0"/>
              </a:rPr>
              <a:t> </a:t>
            </a:r>
            <a:r>
              <a:rPr lang="he-IL" sz="4000" b="1" dirty="0">
                <a:solidFill>
                  <a:schemeClr val="bg1"/>
                </a:solidFill>
                <a:latin typeface="Calibri" panose="020F0502020204030204" pitchFamily="34" charset="0"/>
                <a:cs typeface="Calibri" panose="020F0502020204030204" pitchFamily="34" charset="0"/>
              </a:rPr>
              <a:t>בקרה</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pic>
        <p:nvPicPr>
          <p:cNvPr id="9" name="תמונה 8">
            <a:extLst>
              <a:ext uri="{FF2B5EF4-FFF2-40B4-BE49-F238E27FC236}">
                <a16:creationId xmlns:a16="http://schemas.microsoft.com/office/drawing/2014/main" id="{FC80E7D7-5AF8-DF6F-DF77-17E90D1CD45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74303" y="1780350"/>
            <a:ext cx="3643393" cy="4603832"/>
          </a:xfrm>
          <a:prstGeom prst="rect">
            <a:avLst/>
          </a:prstGeom>
        </p:spPr>
      </p:pic>
      <p:sp>
        <p:nvSpPr>
          <p:cNvPr id="3" name="מלבן 2">
            <a:extLst>
              <a:ext uri="{FF2B5EF4-FFF2-40B4-BE49-F238E27FC236}">
                <a16:creationId xmlns:a16="http://schemas.microsoft.com/office/drawing/2014/main" id="{94DBD63F-59A3-D705-5493-F39C7310BFBA}"/>
              </a:ext>
            </a:extLst>
          </p:cNvPr>
          <p:cNvSpPr/>
          <p:nvPr/>
        </p:nvSpPr>
        <p:spPr>
          <a:xfrm>
            <a:off x="4958499" y="6236247"/>
            <a:ext cx="1936749" cy="369332"/>
          </a:xfrm>
          <a:prstGeom prst="rect">
            <a:avLst/>
          </a:prstGeom>
        </p:spPr>
        <p:txBody>
          <a:bodyPr wrap="none">
            <a:spAutoFit/>
          </a:bodyPr>
          <a:lstStyle/>
          <a:p>
            <a:r>
              <a:rPr lang="he-IL" b="1" dirty="0">
                <a:ea typeface="Times New Roman" panose="02020603050405020304" pitchFamily="18" charset="0"/>
                <a:cs typeface="Calibri" panose="020F0502020204030204" pitchFamily="34" charset="0"/>
              </a:rPr>
              <a:t>הטווח האסור בפועל</a:t>
            </a:r>
            <a:r>
              <a:rPr lang="en-US" b="1" dirty="0"/>
              <a:t> </a:t>
            </a:r>
            <a:endParaRPr lang="he-IL" b="1" dirty="0"/>
          </a:p>
        </p:txBody>
      </p:sp>
    </p:spTree>
    <p:extLst>
      <p:ext uri="{BB962C8B-B14F-4D97-AF65-F5344CB8AC3E}">
        <p14:creationId xmlns:p14="http://schemas.microsoft.com/office/powerpoint/2010/main" val="7508868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תוצאות הפרויקט : </a:t>
            </a:r>
            <a:r>
              <a:rPr lang="en-US" sz="4000" b="1" dirty="0">
                <a:solidFill>
                  <a:schemeClr val="bg1"/>
                </a:solidFill>
                <a:latin typeface="Calibri" panose="020F0502020204030204" pitchFamily="34" charset="0"/>
                <a:cs typeface="Calibri" panose="020F0502020204030204" pitchFamily="34" charset="0"/>
              </a:rPr>
              <a:t> UI</a:t>
            </a:r>
            <a:endParaRPr lang="he-IL" sz="4000" b="1" dirty="0">
              <a:solidFill>
                <a:schemeClr val="bg1"/>
              </a:solidFill>
              <a:latin typeface="Calibri" panose="020F0502020204030204" pitchFamily="34" charset="0"/>
              <a:cs typeface="Calibri" panose="020F0502020204030204" pitchFamily="34" charset="0"/>
            </a:endParaRP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pic>
        <p:nvPicPr>
          <p:cNvPr id="7" name="תמונה 6">
            <a:extLst>
              <a:ext uri="{FF2B5EF4-FFF2-40B4-BE49-F238E27FC236}">
                <a16:creationId xmlns:a16="http://schemas.microsoft.com/office/drawing/2014/main" id="{5868D9BC-B52E-1193-BB41-E5C4670879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31308" y="2040847"/>
            <a:ext cx="8526652" cy="3831657"/>
          </a:xfrm>
          <a:prstGeom prst="rect">
            <a:avLst/>
          </a:prstGeom>
          <a:ln>
            <a:solidFill>
              <a:schemeClr val="tx1"/>
            </a:solidFill>
          </a:ln>
        </p:spPr>
      </p:pic>
      <p:sp>
        <p:nvSpPr>
          <p:cNvPr id="8" name="מלבן 7">
            <a:extLst>
              <a:ext uri="{FF2B5EF4-FFF2-40B4-BE49-F238E27FC236}">
                <a16:creationId xmlns:a16="http://schemas.microsoft.com/office/drawing/2014/main" id="{9EAFD9DA-8563-4199-B735-E18345C4DF09}"/>
              </a:ext>
            </a:extLst>
          </p:cNvPr>
          <p:cNvSpPr/>
          <p:nvPr/>
        </p:nvSpPr>
        <p:spPr>
          <a:xfrm>
            <a:off x="5158884" y="6053052"/>
            <a:ext cx="1739580" cy="369332"/>
          </a:xfrm>
          <a:prstGeom prst="rect">
            <a:avLst/>
          </a:prstGeom>
        </p:spPr>
        <p:txBody>
          <a:bodyPr wrap="none">
            <a:spAutoFit/>
          </a:bodyPr>
          <a:lstStyle/>
          <a:p>
            <a:r>
              <a:rPr lang="he-IL" b="1" dirty="0">
                <a:solidFill>
                  <a:srgbClr val="000000"/>
                </a:solidFill>
                <a:ea typeface="Times New Roman" panose="02020603050405020304" pitchFamily="18" charset="0"/>
                <a:cs typeface="Calibri" panose="020F0502020204030204" pitchFamily="34" charset="0"/>
              </a:rPr>
              <a:t>ממשק המשתמש </a:t>
            </a:r>
            <a:endParaRPr lang="he-IL" b="1" dirty="0"/>
          </a:p>
        </p:txBody>
      </p:sp>
    </p:spTree>
    <p:extLst>
      <p:ext uri="{BB962C8B-B14F-4D97-AF65-F5344CB8AC3E}">
        <p14:creationId xmlns:p14="http://schemas.microsoft.com/office/powerpoint/2010/main" val="32014158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ביצועי מערכת: ניתוח</a:t>
            </a:r>
            <a:r>
              <a:rPr lang="en-US" sz="4000" b="1" dirty="0">
                <a:solidFill>
                  <a:schemeClr val="bg1"/>
                </a:solidFill>
                <a:latin typeface="Calibri" panose="020F0502020204030204" pitchFamily="34" charset="0"/>
                <a:cs typeface="Calibri" panose="020F0502020204030204" pitchFamily="34" charset="0"/>
              </a:rPr>
              <a:t> </a:t>
            </a:r>
            <a:r>
              <a:rPr lang="he-IL" sz="4000" b="1" dirty="0">
                <a:solidFill>
                  <a:schemeClr val="bg1"/>
                </a:solidFill>
                <a:latin typeface="Calibri" panose="020F0502020204030204" pitchFamily="34" charset="0"/>
                <a:cs typeface="Calibri" panose="020F0502020204030204" pitchFamily="34" charset="0"/>
              </a:rPr>
              <a:t>בזמן אמת</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sp>
        <p:nvSpPr>
          <p:cNvPr id="6" name="תיבת טקסט 5">
            <a:extLst>
              <a:ext uri="{FF2B5EF4-FFF2-40B4-BE49-F238E27FC236}">
                <a16:creationId xmlns:a16="http://schemas.microsoft.com/office/drawing/2014/main" id="{766DAE22-F682-69B8-929F-63562617B01A}"/>
              </a:ext>
            </a:extLst>
          </p:cNvPr>
          <p:cNvSpPr txBox="1"/>
          <p:nvPr/>
        </p:nvSpPr>
        <p:spPr>
          <a:xfrm>
            <a:off x="629486" y="1577983"/>
            <a:ext cx="11318202" cy="2071144"/>
          </a:xfrm>
          <a:prstGeom prst="rect">
            <a:avLst/>
          </a:prstGeom>
          <a:noFill/>
        </p:spPr>
        <p:txBody>
          <a:bodyPr wrap="square" rtlCol="1">
            <a:spAutoFit/>
          </a:bodyPr>
          <a:lstStyle/>
          <a:p>
            <a:pPr marL="342900" indent="-342900" algn="just">
              <a:lnSpc>
                <a:spcPct val="150000"/>
              </a:lnSpc>
              <a:buFont typeface="Arial" panose="020B0604020202020204" pitchFamily="34" charset="0"/>
              <a:buChar char="•"/>
            </a:pPr>
            <a:r>
              <a:rPr lang="he-IL" sz="2200" dirty="0">
                <a:latin typeface="Calibri Light" panose="020F0302020204030204" pitchFamily="34" charset="0"/>
                <a:cs typeface="Calibri Light" panose="020F0302020204030204" pitchFamily="34" charset="0"/>
              </a:rPr>
              <a:t>נרצה לקבל מערכת אשר יכולה להגיב בזמן אמת לשינויים בתנועת הרובוט ולבצע עליו בקרה.</a:t>
            </a:r>
          </a:p>
          <a:p>
            <a:pPr marL="342900" indent="-342900" algn="just">
              <a:lnSpc>
                <a:spcPct val="150000"/>
              </a:lnSpc>
              <a:buFont typeface="Arial" panose="020B0604020202020204" pitchFamily="34" charset="0"/>
              <a:buChar char="•"/>
            </a:pPr>
            <a:r>
              <a:rPr lang="he-IL" sz="2200" dirty="0">
                <a:latin typeface="Calibri Light" panose="020F0302020204030204" pitchFamily="34" charset="0"/>
                <a:cs typeface="Calibri Light" panose="020F0302020204030204" pitchFamily="34" charset="0"/>
              </a:rPr>
              <a:t>קיים קשר ישיר בין רזולוציית התמונה שנלקחת מהמצלמה לבין מספר הפריימים בשנייה אותו יכול לעבד הקוד. </a:t>
            </a:r>
          </a:p>
          <a:p>
            <a:pPr marL="342900" indent="-342900" algn="just">
              <a:lnSpc>
                <a:spcPct val="150000"/>
              </a:lnSpc>
              <a:buFont typeface="Arial" panose="020B0604020202020204" pitchFamily="34" charset="0"/>
              <a:buChar char="•"/>
            </a:pPr>
            <a:endParaRPr lang="he-IL" sz="2200" dirty="0">
              <a:latin typeface="Calibri Light" panose="020F0302020204030204" pitchFamily="34" charset="0"/>
              <a:cs typeface="Calibri Light" panose="020F0302020204030204" pitchFamily="34" charset="0"/>
            </a:endParaRPr>
          </a:p>
          <a:p>
            <a:pPr marL="342900" indent="-342900" algn="just">
              <a:lnSpc>
                <a:spcPct val="150000"/>
              </a:lnSpc>
              <a:buFont typeface="Arial" panose="020B0604020202020204" pitchFamily="34" charset="0"/>
              <a:buChar char="•"/>
            </a:pPr>
            <a:endParaRPr lang="he-IL" sz="2200" dirty="0">
              <a:latin typeface="Calibri Light" panose="020F0302020204030204" pitchFamily="34" charset="0"/>
              <a:cs typeface="Calibri Light" panose="020F0302020204030204" pitchFamily="34" charset="0"/>
            </a:endParaRPr>
          </a:p>
        </p:txBody>
      </p:sp>
      <p:pic>
        <p:nvPicPr>
          <p:cNvPr id="8" name="תמונה 7" descr="תמונה שמכילה שולחן&#10;&#10;התיאור נוצר באופן אוטומטי">
            <a:extLst>
              <a:ext uri="{FF2B5EF4-FFF2-40B4-BE49-F238E27FC236}">
                <a16:creationId xmlns:a16="http://schemas.microsoft.com/office/drawing/2014/main" id="{70A05D70-5AFD-3231-4133-DED997B0E644}"/>
              </a:ext>
            </a:extLst>
          </p:cNvPr>
          <p:cNvPicPr>
            <a:picLocks noChangeAspect="1"/>
          </p:cNvPicPr>
          <p:nvPr/>
        </p:nvPicPr>
        <p:blipFill>
          <a:blip r:embed="rId4"/>
          <a:stretch>
            <a:fillRect/>
          </a:stretch>
        </p:blipFill>
        <p:spPr>
          <a:xfrm>
            <a:off x="4144386" y="2629012"/>
            <a:ext cx="3903228" cy="3760861"/>
          </a:xfrm>
          <a:prstGeom prst="rect">
            <a:avLst/>
          </a:prstGeom>
        </p:spPr>
      </p:pic>
      <p:sp>
        <p:nvSpPr>
          <p:cNvPr id="9" name="מלבן 8">
            <a:extLst>
              <a:ext uri="{FF2B5EF4-FFF2-40B4-BE49-F238E27FC236}">
                <a16:creationId xmlns:a16="http://schemas.microsoft.com/office/drawing/2014/main" id="{4C88ED94-B8D5-6716-4EC3-741E63ECC4C2}"/>
              </a:ext>
            </a:extLst>
          </p:cNvPr>
          <p:cNvSpPr/>
          <p:nvPr/>
        </p:nvSpPr>
        <p:spPr>
          <a:xfrm>
            <a:off x="5293536" y="6374419"/>
            <a:ext cx="1604928" cy="369332"/>
          </a:xfrm>
          <a:prstGeom prst="rect">
            <a:avLst/>
          </a:prstGeom>
        </p:spPr>
        <p:txBody>
          <a:bodyPr wrap="none">
            <a:spAutoFit/>
          </a:bodyPr>
          <a:lstStyle/>
          <a:p>
            <a:r>
              <a:rPr lang="he-IL" b="1" dirty="0">
                <a:solidFill>
                  <a:srgbClr val="000000"/>
                </a:solidFill>
                <a:ea typeface="Times New Roman" panose="02020603050405020304" pitchFamily="18" charset="0"/>
                <a:cs typeface="Calibri" panose="020F0502020204030204" pitchFamily="34" charset="0"/>
              </a:rPr>
              <a:t>בדיקת רזולוציות</a:t>
            </a:r>
            <a:r>
              <a:rPr lang="en-US" b="1" dirty="0"/>
              <a:t> </a:t>
            </a:r>
            <a:endParaRPr lang="he-IL" b="1" dirty="0"/>
          </a:p>
        </p:txBody>
      </p:sp>
    </p:spTree>
    <p:extLst>
      <p:ext uri="{BB962C8B-B14F-4D97-AF65-F5344CB8AC3E}">
        <p14:creationId xmlns:p14="http://schemas.microsoft.com/office/powerpoint/2010/main" val="2169639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ביצועי מערכת: אומדן מרחק</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pic>
        <p:nvPicPr>
          <p:cNvPr id="6" name="תמונה 5">
            <a:extLst>
              <a:ext uri="{FF2B5EF4-FFF2-40B4-BE49-F238E27FC236}">
                <a16:creationId xmlns:a16="http://schemas.microsoft.com/office/drawing/2014/main" id="{F6E890AF-D7DC-6F47-087C-996219A3BC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23299" y="1909677"/>
            <a:ext cx="4183232" cy="3137949"/>
          </a:xfrm>
          <a:prstGeom prst="rect">
            <a:avLst/>
          </a:prstGeom>
        </p:spPr>
      </p:pic>
      <p:pic>
        <p:nvPicPr>
          <p:cNvPr id="7" name="תמונה 6">
            <a:extLst>
              <a:ext uri="{FF2B5EF4-FFF2-40B4-BE49-F238E27FC236}">
                <a16:creationId xmlns:a16="http://schemas.microsoft.com/office/drawing/2014/main" id="{76CB8710-2EC1-E74E-10EF-DE3DE5F076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9453" y="1909677"/>
            <a:ext cx="4183233" cy="3137787"/>
          </a:xfrm>
          <a:prstGeom prst="rect">
            <a:avLst/>
          </a:prstGeom>
        </p:spPr>
      </p:pic>
      <p:pic>
        <p:nvPicPr>
          <p:cNvPr id="8" name="תמונה 7">
            <a:extLst>
              <a:ext uri="{FF2B5EF4-FFF2-40B4-BE49-F238E27FC236}">
                <a16:creationId xmlns:a16="http://schemas.microsoft.com/office/drawing/2014/main" id="{7739BCB5-B67E-44AD-7DCE-B327B534C01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3915" y="5123851"/>
            <a:ext cx="5274310" cy="1654690"/>
          </a:xfrm>
          <a:prstGeom prst="rect">
            <a:avLst/>
          </a:prstGeom>
        </p:spPr>
      </p:pic>
      <p:pic>
        <p:nvPicPr>
          <p:cNvPr id="9" name="תמונה 8">
            <a:extLst>
              <a:ext uri="{FF2B5EF4-FFF2-40B4-BE49-F238E27FC236}">
                <a16:creationId xmlns:a16="http://schemas.microsoft.com/office/drawing/2014/main" id="{C4B4079B-4B1B-F0AE-32BB-8D0E565572B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77760" y="5123851"/>
            <a:ext cx="5274310" cy="1654691"/>
          </a:xfrm>
          <a:prstGeom prst="rect">
            <a:avLst/>
          </a:prstGeom>
        </p:spPr>
      </p:pic>
      <p:sp>
        <p:nvSpPr>
          <p:cNvPr id="3" name="מלבן 2">
            <a:extLst>
              <a:ext uri="{FF2B5EF4-FFF2-40B4-BE49-F238E27FC236}">
                <a16:creationId xmlns:a16="http://schemas.microsoft.com/office/drawing/2014/main" id="{9B6BBFEB-EC6E-BEAD-71E8-DB4799EB24B6}"/>
              </a:ext>
            </a:extLst>
          </p:cNvPr>
          <p:cNvSpPr/>
          <p:nvPr/>
        </p:nvSpPr>
        <p:spPr>
          <a:xfrm>
            <a:off x="7339616" y="1635866"/>
            <a:ext cx="3350597" cy="369332"/>
          </a:xfrm>
          <a:prstGeom prst="rect">
            <a:avLst/>
          </a:prstGeom>
        </p:spPr>
        <p:txBody>
          <a:bodyPr wrap="none">
            <a:spAutoFit/>
          </a:bodyPr>
          <a:lstStyle/>
          <a:p>
            <a:r>
              <a:rPr lang="he-IL" b="1" dirty="0">
                <a:ea typeface="Times New Roman" panose="02020603050405020304" pitchFamily="18" charset="0"/>
                <a:cs typeface="Calibri" panose="020F0502020204030204" pitchFamily="34" charset="0"/>
              </a:rPr>
              <a:t>ניסוי אומדן מרחק ממכשול בציר אנכי</a:t>
            </a:r>
            <a:r>
              <a:rPr lang="en-US" b="1" dirty="0"/>
              <a:t> </a:t>
            </a:r>
            <a:endParaRPr lang="he-IL" b="1" dirty="0"/>
          </a:p>
        </p:txBody>
      </p:sp>
      <p:sp>
        <p:nvSpPr>
          <p:cNvPr id="10" name="מלבן 9">
            <a:extLst>
              <a:ext uri="{FF2B5EF4-FFF2-40B4-BE49-F238E27FC236}">
                <a16:creationId xmlns:a16="http://schemas.microsoft.com/office/drawing/2014/main" id="{4040337F-FF2E-B5A0-A287-5DE4ACD1ED3B}"/>
              </a:ext>
            </a:extLst>
          </p:cNvPr>
          <p:cNvSpPr/>
          <p:nvPr/>
        </p:nvSpPr>
        <p:spPr>
          <a:xfrm>
            <a:off x="1566459" y="1654208"/>
            <a:ext cx="3469219" cy="369332"/>
          </a:xfrm>
          <a:prstGeom prst="rect">
            <a:avLst/>
          </a:prstGeom>
        </p:spPr>
        <p:txBody>
          <a:bodyPr wrap="none">
            <a:spAutoFit/>
          </a:bodyPr>
          <a:lstStyle/>
          <a:p>
            <a:r>
              <a:rPr lang="he-IL" b="1" dirty="0">
                <a:ea typeface="Times New Roman" panose="02020603050405020304" pitchFamily="18" charset="0"/>
                <a:cs typeface="Calibri" panose="020F0502020204030204" pitchFamily="34" charset="0"/>
              </a:rPr>
              <a:t>ניסוי אומדן מרחק ממכשול בציר אופקי</a:t>
            </a:r>
            <a:r>
              <a:rPr lang="en-US" b="1" dirty="0"/>
              <a:t> </a:t>
            </a:r>
            <a:endParaRPr lang="he-IL" b="1" dirty="0"/>
          </a:p>
        </p:txBody>
      </p:sp>
    </p:spTree>
    <p:extLst>
      <p:ext uri="{BB962C8B-B14F-4D97-AF65-F5344CB8AC3E}">
        <p14:creationId xmlns:p14="http://schemas.microsoft.com/office/powerpoint/2010/main" val="24368456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ביצועי מערכת: ביצוע התחמקות</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sp>
        <p:nvSpPr>
          <p:cNvPr id="3" name="מלבן 2">
            <a:extLst>
              <a:ext uri="{FF2B5EF4-FFF2-40B4-BE49-F238E27FC236}">
                <a16:creationId xmlns:a16="http://schemas.microsoft.com/office/drawing/2014/main" id="{2A178A40-DA5F-9579-913F-7003BE5FB4F3}"/>
              </a:ext>
            </a:extLst>
          </p:cNvPr>
          <p:cNvSpPr/>
          <p:nvPr/>
        </p:nvSpPr>
        <p:spPr>
          <a:xfrm>
            <a:off x="4313592" y="6315283"/>
            <a:ext cx="3776996" cy="369332"/>
          </a:xfrm>
          <a:prstGeom prst="rect">
            <a:avLst/>
          </a:prstGeom>
        </p:spPr>
        <p:txBody>
          <a:bodyPr wrap="none">
            <a:spAutoFit/>
          </a:bodyPr>
          <a:lstStyle/>
          <a:p>
            <a:r>
              <a:rPr lang="he-IL" b="1" dirty="0">
                <a:solidFill>
                  <a:srgbClr val="000000"/>
                </a:solidFill>
                <a:ea typeface="Times New Roman" panose="02020603050405020304" pitchFamily="18" charset="0"/>
                <a:cs typeface="Calibri" panose="020F0502020204030204" pitchFamily="34" charset="0"/>
              </a:rPr>
              <a:t>זווית המשתמש והבקר כפונקציה של הזמן</a:t>
            </a:r>
            <a:r>
              <a:rPr lang="en-US" b="1" dirty="0"/>
              <a:t> </a:t>
            </a:r>
            <a:endParaRPr lang="he-IL" b="1" dirty="0"/>
          </a:p>
        </p:txBody>
      </p:sp>
      <p:pic>
        <p:nvPicPr>
          <p:cNvPr id="8" name="תמונה 7">
            <a:extLst>
              <a:ext uri="{FF2B5EF4-FFF2-40B4-BE49-F238E27FC236}">
                <a16:creationId xmlns:a16="http://schemas.microsoft.com/office/drawing/2014/main" id="{34D3BB61-5DD0-5A1C-FC2D-BD24F480C0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28682" y="2164978"/>
            <a:ext cx="6546817" cy="4150330"/>
          </a:xfrm>
          <a:prstGeom prst="rect">
            <a:avLst/>
          </a:prstGeom>
        </p:spPr>
      </p:pic>
      <p:sp>
        <p:nvSpPr>
          <p:cNvPr id="9" name="מלבן 8">
            <a:extLst>
              <a:ext uri="{FF2B5EF4-FFF2-40B4-BE49-F238E27FC236}">
                <a16:creationId xmlns:a16="http://schemas.microsoft.com/office/drawing/2014/main" id="{725C4F57-3B07-1AA9-B4DE-7237E2772354}"/>
              </a:ext>
            </a:extLst>
          </p:cNvPr>
          <p:cNvSpPr/>
          <p:nvPr/>
        </p:nvSpPr>
        <p:spPr>
          <a:xfrm>
            <a:off x="-116957" y="1613807"/>
            <a:ext cx="12308958" cy="545855"/>
          </a:xfrm>
          <a:prstGeom prst="rect">
            <a:avLst/>
          </a:prstGeom>
        </p:spPr>
        <p:txBody>
          <a:bodyPr wrap="square">
            <a:spAutoFit/>
          </a:bodyPr>
          <a:lstStyle/>
          <a:p>
            <a:pPr marL="342900" indent="-342900" algn="just">
              <a:lnSpc>
                <a:spcPct val="150000"/>
              </a:lnSpc>
              <a:buFont typeface="Arial" panose="020B0604020202020204" pitchFamily="34" charset="0"/>
              <a:buChar char="•"/>
            </a:pPr>
            <a:r>
              <a:rPr lang="he-IL" sz="2200" dirty="0">
                <a:solidFill>
                  <a:srgbClr val="000000"/>
                </a:solidFill>
                <a:latin typeface="Times New Roman" panose="02020603050405020304" pitchFamily="18" charset="0"/>
                <a:ea typeface="Times New Roman" panose="02020603050405020304" pitchFamily="18" charset="0"/>
                <a:cs typeface="Calibri Light" panose="020F0302020204030204" pitchFamily="34" charset="0"/>
              </a:rPr>
              <a:t>ניתן לראות את הרגע בו הבקר עוקף את פקודת המשתמש, משנה את זווית התקדמות הרובוט ומונע התנגשות במכשול.</a:t>
            </a:r>
            <a:endParaRPr lang="en-US" sz="2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2236973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3600" b="1" dirty="0">
                <a:solidFill>
                  <a:schemeClr val="bg1"/>
                </a:solidFill>
                <a:latin typeface="Calibri" panose="020F0502020204030204" pitchFamily="34" charset="0"/>
                <a:cs typeface="Calibri" panose="020F0502020204030204" pitchFamily="34" charset="0"/>
              </a:rPr>
              <a:t>    </a:t>
            </a:r>
            <a:r>
              <a:rPr lang="he-IL" sz="4000" b="1" dirty="0">
                <a:solidFill>
                  <a:schemeClr val="bg1"/>
                </a:solidFill>
                <a:latin typeface="Calibri" panose="020F0502020204030204" pitchFamily="34" charset="0"/>
                <a:cs typeface="Calibri" panose="020F0502020204030204" pitchFamily="34" charset="0"/>
              </a:rPr>
              <a:t>הצעות להמשך פיתוח</a:t>
            </a:r>
            <a:endParaRPr lang="he-IL" sz="3600" b="1" dirty="0">
              <a:solidFill>
                <a:schemeClr val="bg1"/>
              </a:solidFill>
              <a:latin typeface="Calibri" panose="020F0502020204030204" pitchFamily="34" charset="0"/>
              <a:cs typeface="Calibri" panose="020F0502020204030204" pitchFamily="34" charset="0"/>
            </a:endParaRP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sp>
        <p:nvSpPr>
          <p:cNvPr id="3" name="מלבן 2">
            <a:extLst>
              <a:ext uri="{FF2B5EF4-FFF2-40B4-BE49-F238E27FC236}">
                <a16:creationId xmlns:a16="http://schemas.microsoft.com/office/drawing/2014/main" id="{2A7F7063-EFFA-F6AA-88A3-3872B1E819BF}"/>
              </a:ext>
            </a:extLst>
          </p:cNvPr>
          <p:cNvSpPr/>
          <p:nvPr/>
        </p:nvSpPr>
        <p:spPr>
          <a:xfrm>
            <a:off x="1040524" y="1770535"/>
            <a:ext cx="10767848" cy="4259820"/>
          </a:xfrm>
          <a:prstGeom prst="rect">
            <a:avLst/>
          </a:prstGeom>
        </p:spPr>
        <p:txBody>
          <a:bodyPr wrap="square">
            <a:spAutoFit/>
          </a:bodyPr>
          <a:lstStyle/>
          <a:p>
            <a:pPr lvl="0" algn="just">
              <a:lnSpc>
                <a:spcPct val="150000"/>
              </a:lnSpc>
              <a:spcBef>
                <a:spcPts val="1200"/>
              </a:spcBef>
              <a:spcAft>
                <a:spcPts val="600"/>
              </a:spcAft>
            </a:pPr>
            <a:r>
              <a:rPr lang="he-IL" sz="2200" b="1" kern="1400" dirty="0">
                <a:latin typeface="Arial" panose="020B0604020202020204" pitchFamily="34" charset="0"/>
                <a:ea typeface="Times New Roman" panose="02020603050405020304" pitchFamily="18" charset="0"/>
                <a:cs typeface="Calibri Light" panose="020F0302020204030204" pitchFamily="34" charset="0"/>
              </a:rPr>
              <a:t>היבטים לשיפור בעתיד:</a:t>
            </a:r>
          </a:p>
          <a:p>
            <a:pPr marL="342900" lvl="0" indent="-342900" algn="just">
              <a:lnSpc>
                <a:spcPct val="150000"/>
              </a:lnSpc>
              <a:spcBef>
                <a:spcPts val="1200"/>
              </a:spcBef>
              <a:spcAft>
                <a:spcPts val="600"/>
              </a:spcAft>
              <a:buFont typeface="Symbol" pitchFamily="2" charset="2"/>
              <a:buChar char=""/>
            </a:pPr>
            <a:r>
              <a:rPr lang="he-IL" sz="2200" kern="1400" dirty="0">
                <a:latin typeface="Arial" panose="020B0604020202020204" pitchFamily="34" charset="0"/>
                <a:ea typeface="Times New Roman" panose="02020603050405020304" pitchFamily="18" charset="0"/>
                <a:cs typeface="Calibri Light" panose="020F0302020204030204" pitchFamily="34" charset="0"/>
              </a:rPr>
              <a:t>מגבלות בתנועת הרובוט.</a:t>
            </a:r>
            <a:endParaRPr lang="en-US" sz="2200" b="1" kern="1400" dirty="0">
              <a:latin typeface="Arial" panose="020B0604020202020204" pitchFamily="34" charset="0"/>
              <a:ea typeface="Times New Roman" panose="02020603050405020304" pitchFamily="18" charset="0"/>
            </a:endParaRPr>
          </a:p>
          <a:p>
            <a:pPr marL="342900" lvl="0" indent="-342900" algn="just">
              <a:lnSpc>
                <a:spcPct val="150000"/>
              </a:lnSpc>
              <a:spcBef>
                <a:spcPts val="1200"/>
              </a:spcBef>
              <a:spcAft>
                <a:spcPts val="600"/>
              </a:spcAft>
              <a:buFont typeface="Symbol" pitchFamily="2" charset="2"/>
              <a:buChar char=""/>
            </a:pPr>
            <a:r>
              <a:rPr lang="he-IL" sz="2200" kern="1400" dirty="0">
                <a:latin typeface="Arial" panose="020B0604020202020204" pitchFamily="34" charset="0"/>
                <a:ea typeface="Times New Roman" panose="02020603050405020304" pitchFamily="18" charset="0"/>
                <a:cs typeface="Calibri Light" panose="020F0302020204030204" pitchFamily="34" charset="0"/>
              </a:rPr>
              <a:t>סוללת הרובוט.</a:t>
            </a:r>
          </a:p>
          <a:p>
            <a:pPr marL="342900" lvl="0" indent="-342900" algn="just">
              <a:lnSpc>
                <a:spcPct val="150000"/>
              </a:lnSpc>
              <a:spcBef>
                <a:spcPts val="1200"/>
              </a:spcBef>
              <a:spcAft>
                <a:spcPts val="600"/>
              </a:spcAft>
              <a:buFont typeface="Symbol" pitchFamily="2" charset="2"/>
              <a:buChar char=""/>
            </a:pPr>
            <a:r>
              <a:rPr lang="he-IL" sz="2200" kern="1400" dirty="0">
                <a:latin typeface="Arial" panose="020B0604020202020204" pitchFamily="34" charset="0"/>
                <a:ea typeface="Times New Roman" panose="02020603050405020304" pitchFamily="18" charset="0"/>
                <a:cs typeface="Calibri Light" panose="020F0302020204030204" pitchFamily="34" charset="0"/>
              </a:rPr>
              <a:t>שימוש  במצלמה קדמית אחת בלבד לצורך ביצוע ההתחמקות.</a:t>
            </a:r>
          </a:p>
          <a:p>
            <a:pPr marL="342900" lvl="0" indent="-342900" algn="just">
              <a:lnSpc>
                <a:spcPct val="150000"/>
              </a:lnSpc>
              <a:spcBef>
                <a:spcPts val="1200"/>
              </a:spcBef>
              <a:spcAft>
                <a:spcPts val="600"/>
              </a:spcAft>
              <a:buFont typeface="Symbol" pitchFamily="2" charset="2"/>
              <a:buChar char=""/>
            </a:pPr>
            <a:endParaRPr lang="he-IL" kern="1400" dirty="0">
              <a:latin typeface="Arial" panose="020B0604020202020204" pitchFamily="34" charset="0"/>
              <a:ea typeface="Times New Roman" panose="02020603050405020304" pitchFamily="18" charset="0"/>
              <a:cs typeface="Calibri Light" panose="020F0302020204030204" pitchFamily="34" charset="0"/>
            </a:endParaRPr>
          </a:p>
          <a:p>
            <a:pPr marL="342900" lvl="0" indent="-342900" algn="just">
              <a:lnSpc>
                <a:spcPct val="150000"/>
              </a:lnSpc>
              <a:spcBef>
                <a:spcPts val="1200"/>
              </a:spcBef>
              <a:spcAft>
                <a:spcPts val="600"/>
              </a:spcAft>
              <a:buFont typeface="Symbol" pitchFamily="2" charset="2"/>
              <a:buChar char=""/>
            </a:pPr>
            <a:endParaRPr lang="en-US" sz="2800" b="1" kern="1400" dirty="0">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25508352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3600" b="1" dirty="0">
                <a:solidFill>
                  <a:schemeClr val="bg1"/>
                </a:solidFill>
                <a:latin typeface="Calibri" panose="020F0502020204030204" pitchFamily="34" charset="0"/>
                <a:cs typeface="Calibri" panose="020F0502020204030204" pitchFamily="34" charset="0"/>
              </a:rPr>
              <a:t>    </a:t>
            </a:r>
            <a:r>
              <a:rPr lang="he-IL" sz="4000" b="1" dirty="0">
                <a:solidFill>
                  <a:schemeClr val="bg1"/>
                </a:solidFill>
                <a:latin typeface="Calibri" panose="020F0502020204030204" pitchFamily="34" charset="0"/>
                <a:cs typeface="Calibri" panose="020F0502020204030204" pitchFamily="34" charset="0"/>
              </a:rPr>
              <a:t>הצעות להמשך פיתוח </a:t>
            </a:r>
            <a:endParaRPr lang="he-IL" sz="3600" b="1" dirty="0">
              <a:solidFill>
                <a:schemeClr val="bg1"/>
              </a:solidFill>
              <a:latin typeface="Calibri" panose="020F0502020204030204" pitchFamily="34" charset="0"/>
              <a:cs typeface="Calibri" panose="020F0502020204030204" pitchFamily="34" charset="0"/>
            </a:endParaRP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sp>
        <p:nvSpPr>
          <p:cNvPr id="3" name="מלבן 2">
            <a:extLst>
              <a:ext uri="{FF2B5EF4-FFF2-40B4-BE49-F238E27FC236}">
                <a16:creationId xmlns:a16="http://schemas.microsoft.com/office/drawing/2014/main" id="{2A7F7063-EFFA-F6AA-88A3-3872B1E819BF}"/>
              </a:ext>
            </a:extLst>
          </p:cNvPr>
          <p:cNvSpPr/>
          <p:nvPr/>
        </p:nvSpPr>
        <p:spPr>
          <a:xfrm>
            <a:off x="1" y="1654208"/>
            <a:ext cx="11947688" cy="1374415"/>
          </a:xfrm>
          <a:prstGeom prst="rect">
            <a:avLst/>
          </a:prstGeom>
        </p:spPr>
        <p:txBody>
          <a:bodyPr wrap="square">
            <a:spAutoFit/>
          </a:bodyPr>
          <a:lstStyle/>
          <a:p>
            <a:pPr marL="342900" lvl="0" indent="-342900" algn="just">
              <a:lnSpc>
                <a:spcPct val="150000"/>
              </a:lnSpc>
              <a:spcBef>
                <a:spcPts val="1200"/>
              </a:spcBef>
              <a:spcAft>
                <a:spcPts val="600"/>
              </a:spcAft>
              <a:buFont typeface="Arial" panose="020B0604020202020204" pitchFamily="34" charset="0"/>
              <a:buChar char="•"/>
            </a:pPr>
            <a:r>
              <a:rPr lang="he-IL" sz="2100" kern="1400" dirty="0">
                <a:latin typeface="Arial" panose="020B0604020202020204" pitchFamily="34" charset="0"/>
                <a:ea typeface="Times New Roman" panose="02020603050405020304" pitchFamily="18" charset="0"/>
                <a:cs typeface="Calibri Light" panose="020F0302020204030204" pitchFamily="34" charset="0"/>
              </a:rPr>
              <a:t>פיתוח האלגוריתם כך שיוכל לזכור את מיקום האובייקטים שהרובוט ראה בעבר ולהתחשב בהם בעת בקרת תנועת הרובוט.</a:t>
            </a:r>
          </a:p>
          <a:p>
            <a:pPr marL="342900" lvl="0" indent="-342900" algn="just">
              <a:lnSpc>
                <a:spcPct val="150000"/>
              </a:lnSpc>
              <a:spcBef>
                <a:spcPts val="1200"/>
              </a:spcBef>
              <a:spcAft>
                <a:spcPts val="600"/>
              </a:spcAft>
              <a:buFont typeface="Symbol" pitchFamily="2" charset="2"/>
              <a:buChar char=""/>
            </a:pPr>
            <a:endParaRPr lang="en-US" sz="2800" b="1" kern="1400" dirty="0">
              <a:latin typeface="Arial" panose="020B0604020202020204" pitchFamily="34" charset="0"/>
              <a:ea typeface="Times New Roman" panose="02020603050405020304" pitchFamily="18" charset="0"/>
            </a:endParaRPr>
          </a:p>
        </p:txBody>
      </p:sp>
      <p:sp>
        <p:nvSpPr>
          <p:cNvPr id="6" name="מלבן 5">
            <a:extLst>
              <a:ext uri="{FF2B5EF4-FFF2-40B4-BE49-F238E27FC236}">
                <a16:creationId xmlns:a16="http://schemas.microsoft.com/office/drawing/2014/main" id="{751F8BE4-6F0F-3709-AB37-D5150D2A5D3F}"/>
              </a:ext>
            </a:extLst>
          </p:cNvPr>
          <p:cNvSpPr/>
          <p:nvPr/>
        </p:nvSpPr>
        <p:spPr>
          <a:xfrm>
            <a:off x="244311" y="2362822"/>
            <a:ext cx="11703377" cy="2239074"/>
          </a:xfrm>
          <a:prstGeom prst="rect">
            <a:avLst/>
          </a:prstGeom>
        </p:spPr>
        <p:txBody>
          <a:bodyPr wrap="square">
            <a:spAutoFit/>
          </a:bodyPr>
          <a:lstStyle/>
          <a:p>
            <a:pPr lvl="0" algn="just">
              <a:lnSpc>
                <a:spcPct val="150000"/>
              </a:lnSpc>
              <a:spcBef>
                <a:spcPts val="1200"/>
              </a:spcBef>
              <a:spcAft>
                <a:spcPts val="600"/>
              </a:spcAft>
            </a:pPr>
            <a:r>
              <a:rPr lang="he-IL" sz="2100" b="1" kern="1400" dirty="0">
                <a:latin typeface="Arial" panose="020B0604020202020204" pitchFamily="34" charset="0"/>
                <a:ea typeface="Times New Roman" panose="02020603050405020304" pitchFamily="18" charset="0"/>
                <a:cs typeface="Calibri Light" panose="020F0302020204030204" pitchFamily="34" charset="0"/>
              </a:rPr>
              <a:t>קלט דרוש:</a:t>
            </a:r>
          </a:p>
          <a:p>
            <a:pPr marL="342900" lvl="0" indent="-342900" algn="just">
              <a:spcBef>
                <a:spcPts val="1200"/>
              </a:spcBef>
              <a:spcAft>
                <a:spcPts val="600"/>
              </a:spcAft>
              <a:buFont typeface="Arial" panose="020B0604020202020204" pitchFamily="34" charset="0"/>
              <a:buChar char="•"/>
            </a:pPr>
            <a:r>
              <a:rPr lang="he-IL" sz="2100" kern="1400" dirty="0">
                <a:latin typeface="Arial" panose="020B0604020202020204" pitchFamily="34" charset="0"/>
                <a:ea typeface="Times New Roman" panose="02020603050405020304" pitchFamily="18" charset="0"/>
                <a:cs typeface="Calibri Light" panose="020F0302020204030204" pitchFamily="34" charset="0"/>
              </a:rPr>
              <a:t>מרחקי האובייקטים מהרובוט עבור כל פריים.</a:t>
            </a:r>
            <a:endParaRPr lang="en-US" sz="2100" b="1" kern="1400" dirty="0">
              <a:latin typeface="Arial" panose="020B0604020202020204" pitchFamily="34" charset="0"/>
              <a:ea typeface="Times New Roman" panose="02020603050405020304" pitchFamily="18" charset="0"/>
            </a:endParaRPr>
          </a:p>
          <a:p>
            <a:pPr marL="342900" lvl="0" indent="-342900" algn="just">
              <a:spcBef>
                <a:spcPts val="1200"/>
              </a:spcBef>
              <a:spcAft>
                <a:spcPts val="600"/>
              </a:spcAft>
              <a:buFont typeface="Arial" panose="020B0604020202020204" pitchFamily="34" charset="0"/>
              <a:buChar char="•"/>
            </a:pPr>
            <a:r>
              <a:rPr lang="he-IL" sz="2100" kern="1400" dirty="0">
                <a:latin typeface="Arial" panose="020B0604020202020204" pitchFamily="34" charset="0"/>
                <a:ea typeface="Times New Roman" panose="02020603050405020304" pitchFamily="18" charset="0"/>
                <a:cs typeface="Calibri Light" panose="020F0302020204030204" pitchFamily="34" charset="0"/>
              </a:rPr>
              <a:t>הפרש הזמנים בין כל פריימים. </a:t>
            </a:r>
          </a:p>
          <a:p>
            <a:pPr lvl="0" algn="just">
              <a:spcBef>
                <a:spcPts val="1200"/>
              </a:spcBef>
              <a:spcAft>
                <a:spcPts val="600"/>
              </a:spcAft>
            </a:pPr>
            <a:endParaRPr lang="en-US" sz="2100" kern="1400" dirty="0">
              <a:effectLst/>
              <a:latin typeface="Arial" panose="020B0604020202020204" pitchFamily="34" charset="0"/>
              <a:ea typeface="Times New Roman" panose="02020603050405020304" pitchFamily="18" charset="0"/>
            </a:endParaRPr>
          </a:p>
        </p:txBody>
      </p:sp>
    </p:spTree>
    <p:extLst>
      <p:ext uri="{BB962C8B-B14F-4D97-AF65-F5344CB8AC3E}">
        <p14:creationId xmlns:p14="http://schemas.microsoft.com/office/powerpoint/2010/main" val="3238099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6095999" y="252421"/>
            <a:ext cx="5851689" cy="1325563"/>
          </a:xfrm>
        </p:spPr>
        <p:txBody>
          <a:bodyPr/>
          <a:lstStyle/>
          <a:p>
            <a:r>
              <a:rPr lang="he-IL" b="1" dirty="0">
                <a:solidFill>
                  <a:schemeClr val="bg1"/>
                </a:solidFill>
                <a:latin typeface="Calibri" panose="020F0502020204030204" pitchFamily="34" charset="0"/>
                <a:cs typeface="Calibri" panose="020F0502020204030204" pitchFamily="34" charset="0"/>
              </a:rPr>
              <a:t>    מבוא</a:t>
            </a:r>
          </a:p>
        </p:txBody>
      </p:sp>
      <p:sp>
        <p:nvSpPr>
          <p:cNvPr id="9" name="כותרת 1">
            <a:extLst>
              <a:ext uri="{FF2B5EF4-FFF2-40B4-BE49-F238E27FC236}">
                <a16:creationId xmlns:a16="http://schemas.microsoft.com/office/drawing/2014/main" id="{A106F1EE-95D5-9C42-A8C4-30273EF24428}"/>
              </a:ext>
            </a:extLst>
          </p:cNvPr>
          <p:cNvSpPr txBox="1">
            <a:spLocks/>
          </p:cNvSpPr>
          <p:nvPr/>
        </p:nvSpPr>
        <p:spPr>
          <a:xfrm>
            <a:off x="800100" y="2722801"/>
            <a:ext cx="12192000" cy="4720961"/>
          </a:xfrm>
          <a:prstGeom prst="rect">
            <a:avLst/>
          </a:prstGeom>
        </p:spPr>
        <p:txBody>
          <a:bodyPr vert="horz" lIns="91440" tIns="45720" rIns="91440" bIns="45720" rtlCol="1" anchor="ctr">
            <a:normAutofit lnSpcReduction="10000"/>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marL="1828800" lvl="3" indent="-457200" algn="just">
              <a:buFont typeface="Arial" panose="020B0604020202020204" pitchFamily="34" charset="0"/>
              <a:buChar char="•"/>
            </a:pPr>
            <a:r>
              <a:rPr lang="he-IL" sz="2800" b="1" dirty="0">
                <a:latin typeface="Calibri Light" panose="020F0302020204030204" pitchFamily="34" charset="0"/>
                <a:cs typeface="Calibri Light" panose="020F0302020204030204" pitchFamily="34" charset="0"/>
              </a:rPr>
              <a:t>מטרת הפרויקט</a:t>
            </a:r>
            <a:endParaRPr lang="en-US" sz="2800" b="1" dirty="0">
              <a:latin typeface="Calibri Light" panose="020F0302020204030204" pitchFamily="34" charset="0"/>
              <a:cs typeface="Calibri Light" panose="020F0302020204030204" pitchFamily="34" charset="0"/>
            </a:endParaRPr>
          </a:p>
          <a:p>
            <a:pPr lvl="2" algn="just"/>
            <a:r>
              <a:rPr lang="en-US" sz="2800" b="1" dirty="0">
                <a:latin typeface="Calibri Light" panose="020F0302020204030204" pitchFamily="34" charset="0"/>
                <a:cs typeface="Calibri Light" panose="020F0302020204030204" pitchFamily="34" charset="0"/>
              </a:rPr>
              <a:t>	</a:t>
            </a:r>
            <a:r>
              <a:rPr lang="he-IL" sz="2800" dirty="0">
                <a:latin typeface="Calibri Light" panose="020F0302020204030204" pitchFamily="34" charset="0"/>
                <a:cs typeface="Calibri Light" panose="020F0302020204030204" pitchFamily="34" charset="0"/>
              </a:rPr>
              <a:t>יצירת ממשק ואלגוריתם המאפשר זיהוי עצמים והתחמקות אוטונומית מהם </a:t>
            </a:r>
            <a:r>
              <a:rPr lang="en-US" sz="2800" dirty="0">
                <a:latin typeface="Calibri Light" panose="020F0302020204030204" pitchFamily="34" charset="0"/>
                <a:cs typeface="Calibri Light" panose="020F0302020204030204" pitchFamily="34" charset="0"/>
              </a:rPr>
              <a:t>	</a:t>
            </a:r>
            <a:r>
              <a:rPr lang="he-IL" sz="2800" dirty="0">
                <a:latin typeface="Calibri Light" panose="020F0302020204030204" pitchFamily="34" charset="0"/>
                <a:cs typeface="Calibri Light" panose="020F0302020204030204" pitchFamily="34" charset="0"/>
              </a:rPr>
              <a:t>תוך שימוש במצלמה המחוברת לרובוט.</a:t>
            </a:r>
          </a:p>
          <a:p>
            <a:pPr lvl="2" algn="just"/>
            <a:endParaRPr lang="he-IL" sz="2800" dirty="0">
              <a:latin typeface="Calibri Light" panose="020F0302020204030204" pitchFamily="34" charset="0"/>
              <a:cs typeface="Calibri Light" panose="020F0302020204030204" pitchFamily="34" charset="0"/>
            </a:endParaRPr>
          </a:p>
          <a:p>
            <a:pPr marL="1828800" lvl="3" indent="-457200" algn="just">
              <a:buFont typeface="Arial" panose="020B0604020202020204" pitchFamily="34" charset="0"/>
              <a:buChar char="•"/>
            </a:pPr>
            <a:r>
              <a:rPr lang="he-IL" sz="2800" dirty="0">
                <a:latin typeface="Calibri Light" panose="020F0302020204030204" pitchFamily="34" charset="0"/>
                <a:cs typeface="Calibri Light" panose="020F0302020204030204" pitchFamily="34" charset="0"/>
              </a:rPr>
              <a:t>מהווה חלק מסביבת למידה </a:t>
            </a:r>
            <a:r>
              <a:rPr lang="en-US" sz="2800" dirty="0">
                <a:latin typeface="Calibri Light" panose="020F0302020204030204" pitchFamily="34" charset="0"/>
                <a:cs typeface="Calibri Light" panose="020F0302020204030204" pitchFamily="34" charset="0"/>
              </a:rPr>
              <a:t>ZumPi</a:t>
            </a:r>
            <a:r>
              <a:rPr lang="he-IL" sz="2800" dirty="0">
                <a:latin typeface="Calibri Light" panose="020F0302020204030204" pitchFamily="34" charset="0"/>
                <a:cs typeface="Calibri Light" panose="020F0302020204030204" pitchFamily="34" charset="0"/>
              </a:rPr>
              <a:t> אשר בעתיד תשמש סטודנטים במעבדות מחקר.</a:t>
            </a:r>
          </a:p>
          <a:p>
            <a:pPr lvl="3" algn="just"/>
            <a:endParaRPr lang="he-IL" sz="2800" dirty="0">
              <a:latin typeface="Calibri Light" panose="020F0302020204030204" pitchFamily="34" charset="0"/>
              <a:cs typeface="Calibri Light" panose="020F0302020204030204" pitchFamily="34" charset="0"/>
            </a:endParaRPr>
          </a:p>
          <a:p>
            <a:pPr marL="1828800" lvl="3" indent="-457200" algn="just">
              <a:buFont typeface="Arial" panose="020B0604020202020204" pitchFamily="34" charset="0"/>
              <a:buChar char="•"/>
            </a:pPr>
            <a:r>
              <a:rPr lang="he-IL" sz="2800" dirty="0">
                <a:latin typeface="Calibri Light" panose="020F0302020204030204" pitchFamily="34" charset="0"/>
                <a:cs typeface="Calibri Light" panose="020F0302020204030204" pitchFamily="34" charset="0"/>
              </a:rPr>
              <a:t>תפקידנו הוא המשך פיתוח המערכת תוך מתן פידבק למנחה על נקודות לשיפור.</a:t>
            </a:r>
          </a:p>
          <a:p>
            <a:pPr marL="1371600" lvl="2" indent="-457200" algn="just">
              <a:buFont typeface="Arial" panose="020B0604020202020204" pitchFamily="34" charset="0"/>
              <a:buChar char="•"/>
            </a:pPr>
            <a:endParaRPr lang="he-IL" sz="2800" dirty="0">
              <a:latin typeface="Calibri Light" panose="020F0302020204030204" pitchFamily="34" charset="0"/>
              <a:cs typeface="Calibri Light" panose="020F0302020204030204" pitchFamily="34" charset="0"/>
            </a:endParaRPr>
          </a:p>
          <a:p>
            <a:pPr lvl="2"/>
            <a:endParaRPr lang="he-IL" sz="2800" dirty="0">
              <a:latin typeface="Calibri Light" panose="020F0302020204030204" pitchFamily="34" charset="0"/>
              <a:cs typeface="Calibri Light" panose="020F0302020204030204" pitchFamily="34" charset="0"/>
            </a:endParaRPr>
          </a:p>
          <a:p>
            <a:pPr lvl="3"/>
            <a:endParaRPr lang="en-US" sz="2800" dirty="0">
              <a:latin typeface="Calibri Light" panose="020F0302020204030204" pitchFamily="34" charset="0"/>
              <a:cs typeface="Calibri Light" panose="020F0302020204030204" pitchFamily="34" charset="0"/>
            </a:endParaRPr>
          </a:p>
          <a:p>
            <a:pPr lvl="2"/>
            <a:r>
              <a:rPr lang="en-US" sz="2800" dirty="0">
                <a:latin typeface="Calibri Light" panose="020F0302020204030204" pitchFamily="34" charset="0"/>
                <a:cs typeface="Calibri Light" panose="020F0302020204030204" pitchFamily="34" charset="0"/>
              </a:rPr>
              <a:t>	</a:t>
            </a:r>
          </a:p>
          <a:p>
            <a:pPr lvl="2"/>
            <a:endParaRPr lang="en-US" sz="3300" dirty="0">
              <a:latin typeface="Calibri Light" panose="020F0302020204030204" pitchFamily="34" charset="0"/>
              <a:cs typeface="Calibri Light" panose="020F0302020204030204" pitchFamily="34" charset="0"/>
            </a:endParaRPr>
          </a:p>
          <a:p>
            <a:pPr lvl="2"/>
            <a:endParaRPr lang="en-US" sz="3300" dirty="0">
              <a:latin typeface="Calibri Light" panose="020F0302020204030204" pitchFamily="34" charset="0"/>
              <a:cs typeface="Calibri Light" panose="020F0302020204030204" pitchFamily="34" charset="0"/>
            </a:endParaRPr>
          </a:p>
          <a:p>
            <a:pPr lvl="2"/>
            <a:endParaRPr lang="he-IL" b="1" dirty="0">
              <a:latin typeface="Calibri" panose="020F0502020204030204" pitchFamily="34" charset="0"/>
              <a:cs typeface="Calibri" panose="020F0502020204030204" pitchFamily="34" charset="0"/>
            </a:endParaRPr>
          </a:p>
        </p:txBody>
      </p:sp>
      <p:pic>
        <p:nvPicPr>
          <p:cNvPr id="5" name="Picture 5">
            <a:extLst>
              <a:ext uri="{FF2B5EF4-FFF2-40B4-BE49-F238E27FC236}">
                <a16:creationId xmlns:a16="http://schemas.microsoft.com/office/drawing/2014/main" id="{A539ECB1-E3E7-3D4A-A322-20CC7754C53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648" y="435960"/>
            <a:ext cx="4676385" cy="1065799"/>
          </a:xfrm>
          <a:prstGeom prst="rect">
            <a:avLst/>
          </a:prstGeom>
        </p:spPr>
      </p:pic>
    </p:spTree>
    <p:extLst>
      <p:ext uri="{BB962C8B-B14F-4D97-AF65-F5344CB8AC3E}">
        <p14:creationId xmlns:p14="http://schemas.microsoft.com/office/powerpoint/2010/main" val="26038397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3600" b="1" dirty="0">
                <a:solidFill>
                  <a:schemeClr val="bg1"/>
                </a:solidFill>
                <a:latin typeface="Calibri" panose="020F0502020204030204" pitchFamily="34" charset="0"/>
                <a:cs typeface="Calibri" panose="020F0502020204030204" pitchFamily="34" charset="0"/>
              </a:rPr>
              <a:t>    </a:t>
            </a:r>
            <a:r>
              <a:rPr lang="he-IL" sz="4000" b="1" dirty="0">
                <a:solidFill>
                  <a:schemeClr val="bg1"/>
                </a:solidFill>
                <a:latin typeface="Calibri" panose="020F0502020204030204" pitchFamily="34" charset="0"/>
                <a:cs typeface="Calibri" panose="020F0502020204030204" pitchFamily="34" charset="0"/>
              </a:rPr>
              <a:t>הצעות להמשך פיתוח </a:t>
            </a:r>
            <a:endParaRPr lang="he-IL" sz="3600" b="1" dirty="0">
              <a:solidFill>
                <a:schemeClr val="bg1"/>
              </a:solidFill>
              <a:latin typeface="Calibri" panose="020F0502020204030204" pitchFamily="34" charset="0"/>
              <a:cs typeface="Calibri" panose="020F0502020204030204" pitchFamily="34" charset="0"/>
            </a:endParaRP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sp>
        <p:nvSpPr>
          <p:cNvPr id="3" name="מלבן 2">
            <a:extLst>
              <a:ext uri="{FF2B5EF4-FFF2-40B4-BE49-F238E27FC236}">
                <a16:creationId xmlns:a16="http://schemas.microsoft.com/office/drawing/2014/main" id="{2A7F7063-EFFA-F6AA-88A3-3872B1E819BF}"/>
              </a:ext>
            </a:extLst>
          </p:cNvPr>
          <p:cNvSpPr/>
          <p:nvPr/>
        </p:nvSpPr>
        <p:spPr>
          <a:xfrm>
            <a:off x="1" y="1654208"/>
            <a:ext cx="11947688" cy="1374415"/>
          </a:xfrm>
          <a:prstGeom prst="rect">
            <a:avLst/>
          </a:prstGeom>
        </p:spPr>
        <p:txBody>
          <a:bodyPr wrap="square">
            <a:spAutoFit/>
          </a:bodyPr>
          <a:lstStyle/>
          <a:p>
            <a:pPr marL="342900" lvl="0" indent="-342900" algn="just">
              <a:lnSpc>
                <a:spcPct val="150000"/>
              </a:lnSpc>
              <a:spcBef>
                <a:spcPts val="1200"/>
              </a:spcBef>
              <a:spcAft>
                <a:spcPts val="600"/>
              </a:spcAft>
              <a:buFont typeface="Arial" panose="020B0604020202020204" pitchFamily="34" charset="0"/>
              <a:buChar char="•"/>
            </a:pPr>
            <a:r>
              <a:rPr lang="he-IL" sz="2100" kern="1400" dirty="0">
                <a:latin typeface="Arial" panose="020B0604020202020204" pitchFamily="34" charset="0"/>
                <a:ea typeface="Times New Roman" panose="02020603050405020304" pitchFamily="18" charset="0"/>
                <a:cs typeface="Calibri Light" panose="020F0302020204030204" pitchFamily="34" charset="0"/>
              </a:rPr>
              <a:t>פיתוח האלגוריתם כך שיוכל לזכור את מיקום האובייקטים שהרובוט ראה בעבר ולהתחשב בהם בעת בקרת תנועת הרובוט.</a:t>
            </a:r>
          </a:p>
          <a:p>
            <a:pPr marL="342900" lvl="0" indent="-342900" algn="just">
              <a:lnSpc>
                <a:spcPct val="150000"/>
              </a:lnSpc>
              <a:spcBef>
                <a:spcPts val="1200"/>
              </a:spcBef>
              <a:spcAft>
                <a:spcPts val="600"/>
              </a:spcAft>
              <a:buFont typeface="Symbol" pitchFamily="2" charset="2"/>
              <a:buChar char=""/>
            </a:pPr>
            <a:endParaRPr lang="en-US" sz="2800" b="1" kern="1400" dirty="0">
              <a:latin typeface="Arial" panose="020B0604020202020204" pitchFamily="34" charset="0"/>
              <a:ea typeface="Times New Roman" panose="02020603050405020304" pitchFamily="18" charset="0"/>
            </a:endParaRPr>
          </a:p>
        </p:txBody>
      </p:sp>
      <p:sp>
        <p:nvSpPr>
          <p:cNvPr id="6" name="מלבן 5">
            <a:extLst>
              <a:ext uri="{FF2B5EF4-FFF2-40B4-BE49-F238E27FC236}">
                <a16:creationId xmlns:a16="http://schemas.microsoft.com/office/drawing/2014/main" id="{751F8BE4-6F0F-3709-AB37-D5150D2A5D3F}"/>
              </a:ext>
            </a:extLst>
          </p:cNvPr>
          <p:cNvSpPr/>
          <p:nvPr/>
        </p:nvSpPr>
        <p:spPr>
          <a:xfrm>
            <a:off x="244311" y="2362822"/>
            <a:ext cx="11703377" cy="2239074"/>
          </a:xfrm>
          <a:prstGeom prst="rect">
            <a:avLst/>
          </a:prstGeom>
        </p:spPr>
        <p:txBody>
          <a:bodyPr wrap="square">
            <a:spAutoFit/>
          </a:bodyPr>
          <a:lstStyle/>
          <a:p>
            <a:pPr lvl="0" algn="just">
              <a:lnSpc>
                <a:spcPct val="150000"/>
              </a:lnSpc>
              <a:spcBef>
                <a:spcPts val="1200"/>
              </a:spcBef>
              <a:spcAft>
                <a:spcPts val="600"/>
              </a:spcAft>
            </a:pPr>
            <a:r>
              <a:rPr lang="he-IL" sz="2100" b="1" kern="1400" dirty="0">
                <a:latin typeface="Arial" panose="020B0604020202020204" pitchFamily="34" charset="0"/>
                <a:ea typeface="Times New Roman" panose="02020603050405020304" pitchFamily="18" charset="0"/>
                <a:cs typeface="Calibri Light" panose="020F0302020204030204" pitchFamily="34" charset="0"/>
              </a:rPr>
              <a:t>קלט דרוש:</a:t>
            </a:r>
          </a:p>
          <a:p>
            <a:pPr marL="342900" lvl="0" indent="-342900" algn="just">
              <a:spcBef>
                <a:spcPts val="1200"/>
              </a:spcBef>
              <a:spcAft>
                <a:spcPts val="600"/>
              </a:spcAft>
              <a:buFont typeface="Arial" panose="020B0604020202020204" pitchFamily="34" charset="0"/>
              <a:buChar char="•"/>
            </a:pPr>
            <a:r>
              <a:rPr lang="he-IL" sz="2100" kern="1400" dirty="0">
                <a:latin typeface="Arial" panose="020B0604020202020204" pitchFamily="34" charset="0"/>
                <a:ea typeface="Times New Roman" panose="02020603050405020304" pitchFamily="18" charset="0"/>
                <a:cs typeface="Calibri Light" panose="020F0302020204030204" pitchFamily="34" charset="0"/>
              </a:rPr>
              <a:t>מרחקי האובייקטים מהרובוט עבור כל פריים.</a:t>
            </a:r>
            <a:endParaRPr lang="en-US" sz="2100" b="1" kern="1400" dirty="0">
              <a:latin typeface="Arial" panose="020B0604020202020204" pitchFamily="34" charset="0"/>
              <a:ea typeface="Times New Roman" panose="02020603050405020304" pitchFamily="18" charset="0"/>
            </a:endParaRPr>
          </a:p>
          <a:p>
            <a:pPr marL="342900" lvl="0" indent="-342900" algn="just">
              <a:spcBef>
                <a:spcPts val="1200"/>
              </a:spcBef>
              <a:spcAft>
                <a:spcPts val="600"/>
              </a:spcAft>
              <a:buFont typeface="Arial" panose="020B0604020202020204" pitchFamily="34" charset="0"/>
              <a:buChar char="•"/>
            </a:pPr>
            <a:r>
              <a:rPr lang="he-IL" sz="2100" kern="1400" dirty="0">
                <a:latin typeface="Arial" panose="020B0604020202020204" pitchFamily="34" charset="0"/>
                <a:ea typeface="Times New Roman" panose="02020603050405020304" pitchFamily="18" charset="0"/>
                <a:cs typeface="Calibri Light" panose="020F0302020204030204" pitchFamily="34" charset="0"/>
              </a:rPr>
              <a:t>הפרש הזמנים בין כל פריימים. </a:t>
            </a:r>
          </a:p>
          <a:p>
            <a:pPr lvl="0" algn="just">
              <a:spcBef>
                <a:spcPts val="1200"/>
              </a:spcBef>
              <a:spcAft>
                <a:spcPts val="600"/>
              </a:spcAft>
            </a:pPr>
            <a:endParaRPr lang="en-US" sz="2100" kern="1400" dirty="0">
              <a:effectLst/>
              <a:latin typeface="Arial" panose="020B0604020202020204" pitchFamily="34" charset="0"/>
              <a:ea typeface="Times New Roman" panose="02020603050405020304" pitchFamily="18" charset="0"/>
            </a:endParaRPr>
          </a:p>
        </p:txBody>
      </p:sp>
      <p:sp>
        <p:nvSpPr>
          <p:cNvPr id="7" name="מלבן 6">
            <a:extLst>
              <a:ext uri="{FF2B5EF4-FFF2-40B4-BE49-F238E27FC236}">
                <a16:creationId xmlns:a16="http://schemas.microsoft.com/office/drawing/2014/main" id="{99F5FD39-0501-2D8C-BD71-21C6340A2E47}"/>
              </a:ext>
            </a:extLst>
          </p:cNvPr>
          <p:cNvSpPr/>
          <p:nvPr/>
        </p:nvSpPr>
        <p:spPr>
          <a:xfrm>
            <a:off x="118533" y="4395615"/>
            <a:ext cx="11829155" cy="2209964"/>
          </a:xfrm>
          <a:prstGeom prst="rect">
            <a:avLst/>
          </a:prstGeom>
        </p:spPr>
        <p:txBody>
          <a:bodyPr wrap="square">
            <a:spAutoFit/>
          </a:bodyPr>
          <a:lstStyle/>
          <a:p>
            <a:pPr marL="342900" lvl="0" indent="-342900" algn="just">
              <a:lnSpc>
                <a:spcPct val="150000"/>
              </a:lnSpc>
              <a:spcBef>
                <a:spcPts val="1200"/>
              </a:spcBef>
              <a:spcAft>
                <a:spcPts val="600"/>
              </a:spcAft>
              <a:buFont typeface="Arial" panose="020B0604020202020204" pitchFamily="34" charset="0"/>
              <a:buChar char="•"/>
            </a:pPr>
            <a:r>
              <a:rPr lang="he-IL" sz="2100" kern="1400" dirty="0">
                <a:latin typeface="Arial" panose="020B0604020202020204" pitchFamily="34" charset="0"/>
                <a:ea typeface="Times New Roman" panose="02020603050405020304" pitchFamily="18" charset="0"/>
                <a:cs typeface="Calibri Light" panose="020F0302020204030204" pitchFamily="34" charset="0"/>
              </a:rPr>
              <a:t>בעזרת קלטים אלו, חישבנו את מהירות תנועת האובייקט בתמונת הרובוט בין 2 פריימים אשר נלקחו בפרק זמן ידוע ומתוכם חילצנו את מהירות הרובוט .</a:t>
            </a:r>
          </a:p>
          <a:p>
            <a:pPr marL="342900" indent="-342900" algn="just">
              <a:lnSpc>
                <a:spcPct val="150000"/>
              </a:lnSpc>
              <a:spcBef>
                <a:spcPts val="1200"/>
              </a:spcBef>
              <a:spcAft>
                <a:spcPts val="600"/>
              </a:spcAft>
              <a:buFont typeface="Arial" panose="020B0604020202020204" pitchFamily="34" charset="0"/>
              <a:buChar char="•"/>
            </a:pPr>
            <a:r>
              <a:rPr lang="he-IL" sz="2100" kern="1400" dirty="0">
                <a:latin typeface="Arial" panose="020B0604020202020204" pitchFamily="34" charset="0"/>
                <a:cs typeface="Calibri Light" panose="020F0302020204030204" pitchFamily="34" charset="0"/>
              </a:rPr>
              <a:t>בפיתוח עתידי, יהיה ניתן לחלץ מתוך מהירות הרובוט את מיקומו במרחב וכך להעריך את מרחקו מאובייקטים אשר לא נמצאים בטווח הראיה שלו.</a:t>
            </a:r>
            <a:endParaRPr lang="en-US" sz="2100" kern="1400" dirty="0">
              <a:latin typeface="Arial" panose="020B0604020202020204" pitchFamily="34" charset="0"/>
              <a:cs typeface="Calibri Light" panose="020F0302020204030204" pitchFamily="34" charset="0"/>
            </a:endParaRPr>
          </a:p>
        </p:txBody>
      </p:sp>
    </p:spTree>
    <p:extLst>
      <p:ext uri="{BB962C8B-B14F-4D97-AF65-F5344CB8AC3E}">
        <p14:creationId xmlns:p14="http://schemas.microsoft.com/office/powerpoint/2010/main" val="7948996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6095999" y="252421"/>
            <a:ext cx="5851689" cy="1325563"/>
          </a:xfrm>
        </p:spPr>
        <p:txBody>
          <a:bodyPr/>
          <a:lstStyle/>
          <a:p>
            <a:r>
              <a:rPr lang="he-IL" b="1" dirty="0">
                <a:solidFill>
                  <a:schemeClr val="bg1"/>
                </a:solidFill>
                <a:latin typeface="Calibri" panose="020F0502020204030204" pitchFamily="34" charset="0"/>
                <a:cs typeface="Calibri" panose="020F0502020204030204" pitchFamily="34" charset="0"/>
              </a:rPr>
              <a:t>    מימוש</a:t>
            </a:r>
          </a:p>
        </p:txBody>
      </p:sp>
      <p:sp>
        <p:nvSpPr>
          <p:cNvPr id="5" name="כותרת 1">
            <a:extLst>
              <a:ext uri="{FF2B5EF4-FFF2-40B4-BE49-F238E27FC236}">
                <a16:creationId xmlns:a16="http://schemas.microsoft.com/office/drawing/2014/main" id="{EF0A7F52-2D28-FF4A-9A60-DFEF1CB7E5D4}"/>
              </a:ext>
            </a:extLst>
          </p:cNvPr>
          <p:cNvSpPr txBox="1">
            <a:spLocks/>
          </p:cNvSpPr>
          <p:nvPr/>
        </p:nvSpPr>
        <p:spPr>
          <a:xfrm>
            <a:off x="-1" y="1850943"/>
            <a:ext cx="12192000" cy="4720961"/>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marL="1371600" lvl="2" indent="-457200">
              <a:buFont typeface="Arial" panose="020B0604020202020204" pitchFamily="34" charset="0"/>
              <a:buChar char="•"/>
            </a:pPr>
            <a:endParaRPr lang="he-IL" sz="2800" dirty="0">
              <a:latin typeface="Calibri Light" panose="020F0302020204030204" pitchFamily="34" charset="0"/>
              <a:cs typeface="Calibri Light" panose="020F0302020204030204" pitchFamily="34" charset="0"/>
            </a:endParaRPr>
          </a:p>
          <a:p>
            <a:pPr lvl="2"/>
            <a:endParaRPr lang="he-IL" sz="2800" dirty="0">
              <a:latin typeface="Calibri Light" panose="020F0302020204030204" pitchFamily="34" charset="0"/>
              <a:cs typeface="Calibri Light" panose="020F0302020204030204" pitchFamily="34" charset="0"/>
            </a:endParaRPr>
          </a:p>
          <a:p>
            <a:pPr lvl="3"/>
            <a:endParaRPr lang="en-US" sz="2800" dirty="0">
              <a:latin typeface="Calibri Light" panose="020F0302020204030204" pitchFamily="34" charset="0"/>
              <a:cs typeface="Calibri Light" panose="020F0302020204030204" pitchFamily="34" charset="0"/>
            </a:endParaRPr>
          </a:p>
          <a:p>
            <a:pPr lvl="2"/>
            <a:r>
              <a:rPr lang="en-US" sz="2800" dirty="0">
                <a:latin typeface="Calibri Light" panose="020F0302020204030204" pitchFamily="34" charset="0"/>
                <a:cs typeface="Calibri Light" panose="020F0302020204030204" pitchFamily="34" charset="0"/>
              </a:rPr>
              <a:t>	</a:t>
            </a:r>
          </a:p>
          <a:p>
            <a:pPr lvl="2"/>
            <a:endParaRPr lang="en-US" sz="3300" dirty="0">
              <a:latin typeface="Calibri Light" panose="020F0302020204030204" pitchFamily="34" charset="0"/>
              <a:cs typeface="Calibri Light" panose="020F0302020204030204" pitchFamily="34" charset="0"/>
            </a:endParaRPr>
          </a:p>
          <a:p>
            <a:pPr lvl="2"/>
            <a:endParaRPr lang="en-US" sz="3300" dirty="0">
              <a:latin typeface="Calibri Light" panose="020F0302020204030204" pitchFamily="34" charset="0"/>
              <a:cs typeface="Calibri Light" panose="020F0302020204030204" pitchFamily="34" charset="0"/>
            </a:endParaRPr>
          </a:p>
          <a:p>
            <a:pPr lvl="2"/>
            <a:endParaRPr lang="he-IL" b="1" dirty="0">
              <a:latin typeface="Calibri" panose="020F0502020204030204" pitchFamily="34" charset="0"/>
              <a:cs typeface="Calibri" panose="020F0502020204030204" pitchFamily="34" charset="0"/>
            </a:endParaRPr>
          </a:p>
        </p:txBody>
      </p:sp>
      <p:sp>
        <p:nvSpPr>
          <p:cNvPr id="7" name="תיבת טקסט 6">
            <a:extLst>
              <a:ext uri="{FF2B5EF4-FFF2-40B4-BE49-F238E27FC236}">
                <a16:creationId xmlns:a16="http://schemas.microsoft.com/office/drawing/2014/main" id="{8B83A5C1-66F7-9A4A-9FEB-59CB3F31257A}"/>
              </a:ext>
            </a:extLst>
          </p:cNvPr>
          <p:cNvSpPr txBox="1"/>
          <p:nvPr/>
        </p:nvSpPr>
        <p:spPr>
          <a:xfrm>
            <a:off x="788670" y="2010820"/>
            <a:ext cx="10923921" cy="4401205"/>
          </a:xfrm>
          <a:prstGeom prst="rect">
            <a:avLst/>
          </a:prstGeom>
          <a:noFill/>
        </p:spPr>
        <p:txBody>
          <a:bodyPr wrap="square" rtlCol="1">
            <a:spAutoFit/>
          </a:bodyPr>
          <a:lstStyle/>
          <a:p>
            <a:pPr algn="just"/>
            <a:r>
              <a:rPr lang="he-IL" sz="2800" dirty="0">
                <a:latin typeface="Calibri Light" panose="020F0302020204030204" pitchFamily="34" charset="0"/>
                <a:cs typeface="Calibri Light" panose="020F0302020204030204" pitchFamily="34" charset="0"/>
              </a:rPr>
              <a:t>כתיבת קוד בשפת פייתון (תוך שימוש בספריות של </a:t>
            </a:r>
            <a:r>
              <a:rPr lang="en-US" sz="2800" dirty="0">
                <a:latin typeface="Calibri Light" panose="020F0302020204030204" pitchFamily="34" charset="0"/>
                <a:cs typeface="Calibri Light" panose="020F0302020204030204" pitchFamily="34" charset="0"/>
              </a:rPr>
              <a:t>OpenCV</a:t>
            </a:r>
            <a:r>
              <a:rPr lang="he-IL" sz="2800" dirty="0">
                <a:latin typeface="Calibri Light" panose="020F0302020204030204" pitchFamily="34" charset="0"/>
                <a:cs typeface="Calibri Light" panose="020F0302020204030204" pitchFamily="34" charset="0"/>
              </a:rPr>
              <a:t>) אשר מקבל את קלט המצלמה שעל הרובוט ויודע לזהות את האובייקט, לאמוד את המרחק ממנו ובהתאם לשנות את התנהגות הרובוט.</a:t>
            </a:r>
          </a:p>
          <a:p>
            <a:pPr algn="just"/>
            <a:endParaRPr lang="he-IL" sz="2800" dirty="0">
              <a:latin typeface="Calibri Light" panose="020F0302020204030204" pitchFamily="34" charset="0"/>
              <a:cs typeface="Calibri Light" panose="020F0302020204030204" pitchFamily="34" charset="0"/>
            </a:endParaRPr>
          </a:p>
          <a:p>
            <a:pPr algn="just"/>
            <a:r>
              <a:rPr lang="he-IL" sz="2800" b="1" dirty="0">
                <a:latin typeface="Calibri Light" panose="020F0302020204030204" pitchFamily="34" charset="0"/>
                <a:cs typeface="Calibri Light" panose="020F0302020204030204" pitchFamily="34" charset="0"/>
              </a:rPr>
              <a:t>דרך עבודה</a:t>
            </a:r>
          </a:p>
          <a:p>
            <a:pPr marL="285750" indent="-285750" algn="just">
              <a:buFont typeface="Arial" panose="020B0604020202020204" pitchFamily="34" charset="0"/>
              <a:buChar char="•"/>
            </a:pPr>
            <a:r>
              <a:rPr lang="he-IL" sz="2800" dirty="0">
                <a:latin typeface="Calibri Light" panose="020F0302020204030204" pitchFamily="34" charset="0"/>
                <a:cs typeface="Calibri Light" panose="020F0302020204030204" pitchFamily="34" charset="0"/>
              </a:rPr>
              <a:t>כיול מצלמת ה</a:t>
            </a:r>
            <a:r>
              <a:rPr lang="en-US" sz="2800" dirty="0">
                <a:latin typeface="Calibri Light" panose="020F0302020204030204" pitchFamily="34" charset="0"/>
                <a:cs typeface="Calibri Light" panose="020F0302020204030204" pitchFamily="34" charset="0"/>
              </a:rPr>
              <a:t>Fish-eye</a:t>
            </a:r>
            <a:r>
              <a:rPr lang="he-IL" sz="2800" dirty="0">
                <a:latin typeface="Calibri Light" panose="020F0302020204030204" pitchFamily="34" charset="0"/>
                <a:cs typeface="Calibri Light" panose="020F0302020204030204" pitchFamily="34" charset="0"/>
              </a:rPr>
              <a:t> הנמצאת על פני הרובוט.</a:t>
            </a:r>
          </a:p>
          <a:p>
            <a:pPr marL="285750" indent="-285750" algn="just">
              <a:buFont typeface="Arial" panose="020B0604020202020204" pitchFamily="34" charset="0"/>
              <a:buChar char="•"/>
            </a:pPr>
            <a:r>
              <a:rPr lang="he-IL" sz="2800" dirty="0">
                <a:latin typeface="Calibri Light" panose="020F0302020204030204" pitchFamily="34" charset="0"/>
                <a:cs typeface="Calibri Light" panose="020F0302020204030204" pitchFamily="34" charset="0"/>
              </a:rPr>
              <a:t>זיהוי המכשול.</a:t>
            </a:r>
          </a:p>
          <a:p>
            <a:pPr marL="285750" indent="-285750" algn="just">
              <a:buFont typeface="Arial" panose="020B0604020202020204" pitchFamily="34" charset="0"/>
              <a:buChar char="•"/>
            </a:pPr>
            <a:r>
              <a:rPr lang="he-IL" sz="2800" dirty="0">
                <a:latin typeface="Calibri Light" panose="020F0302020204030204" pitchFamily="34" charset="0"/>
                <a:cs typeface="Calibri Light" panose="020F0302020204030204" pitchFamily="34" charset="0"/>
              </a:rPr>
              <a:t>אומדן המרחק של הרובוט מהמכשול.</a:t>
            </a:r>
          </a:p>
          <a:p>
            <a:pPr marL="285750" indent="-285750" algn="just">
              <a:buFont typeface="Arial" panose="020B0604020202020204" pitchFamily="34" charset="0"/>
              <a:buChar char="•"/>
            </a:pPr>
            <a:r>
              <a:rPr lang="he-IL" sz="2800" dirty="0">
                <a:latin typeface="Calibri Light" panose="020F0302020204030204" pitchFamily="34" charset="0"/>
                <a:cs typeface="Calibri Light" panose="020F0302020204030204" pitchFamily="34" charset="0"/>
              </a:rPr>
              <a:t>מימוש חוג בקרה שבעזרתו הרובוט ידע להתחמק מהמכשולים.</a:t>
            </a:r>
          </a:p>
          <a:p>
            <a:pPr marL="285750" indent="-285750" algn="just">
              <a:buFont typeface="Arial" panose="020B0604020202020204" pitchFamily="34" charset="0"/>
              <a:buChar char="•"/>
            </a:pPr>
            <a:r>
              <a:rPr lang="he-IL" sz="2800" dirty="0">
                <a:latin typeface="Calibri Light" panose="020F0302020204030204" pitchFamily="34" charset="0"/>
                <a:cs typeface="Calibri Light" panose="020F0302020204030204" pitchFamily="34" charset="0"/>
              </a:rPr>
              <a:t>בניית </a:t>
            </a:r>
            <a:r>
              <a:rPr lang="en-US" sz="2800" dirty="0">
                <a:latin typeface="Calibri Light" panose="020F0302020204030204" pitchFamily="34" charset="0"/>
                <a:cs typeface="Calibri Light" panose="020F0302020204030204" pitchFamily="34" charset="0"/>
              </a:rPr>
              <a:t>UI</a:t>
            </a:r>
            <a:r>
              <a:rPr lang="he-IL" sz="2800" dirty="0">
                <a:latin typeface="Calibri Light" panose="020F0302020204030204" pitchFamily="34" charset="0"/>
                <a:cs typeface="Calibri Light" panose="020F0302020204030204" pitchFamily="34" charset="0"/>
              </a:rPr>
              <a:t> המאחד את כל הפונקציות השונות ומאפשר שימוש נוח למשתמש. </a:t>
            </a:r>
          </a:p>
        </p:txBody>
      </p:sp>
      <p:pic>
        <p:nvPicPr>
          <p:cNvPr id="8" name="Picture 5">
            <a:extLst>
              <a:ext uri="{FF2B5EF4-FFF2-40B4-BE49-F238E27FC236}">
                <a16:creationId xmlns:a16="http://schemas.microsoft.com/office/drawing/2014/main" id="{C374BC26-E717-784F-A642-480DC64FDA9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42" y="445975"/>
            <a:ext cx="4676385" cy="1065799"/>
          </a:xfrm>
          <a:prstGeom prst="rect">
            <a:avLst/>
          </a:prstGeom>
        </p:spPr>
      </p:pic>
    </p:spTree>
    <p:extLst>
      <p:ext uri="{BB962C8B-B14F-4D97-AF65-F5344CB8AC3E}">
        <p14:creationId xmlns:p14="http://schemas.microsoft.com/office/powerpoint/2010/main" val="1200389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6095999" y="252421"/>
            <a:ext cx="5851689" cy="1325563"/>
          </a:xfrm>
        </p:spPr>
        <p:txBody>
          <a:bodyPr/>
          <a:lstStyle/>
          <a:p>
            <a:r>
              <a:rPr lang="he-IL" b="1" dirty="0">
                <a:solidFill>
                  <a:schemeClr val="bg1"/>
                </a:solidFill>
                <a:latin typeface="Calibri" panose="020F0502020204030204" pitchFamily="34" charset="0"/>
                <a:cs typeface="Calibri" panose="020F0502020204030204" pitchFamily="34" charset="0"/>
              </a:rPr>
              <a:t>    מימוש</a:t>
            </a:r>
          </a:p>
        </p:txBody>
      </p:sp>
      <p:sp>
        <p:nvSpPr>
          <p:cNvPr id="5" name="כותרת 1">
            <a:extLst>
              <a:ext uri="{FF2B5EF4-FFF2-40B4-BE49-F238E27FC236}">
                <a16:creationId xmlns:a16="http://schemas.microsoft.com/office/drawing/2014/main" id="{EF0A7F52-2D28-FF4A-9A60-DFEF1CB7E5D4}"/>
              </a:ext>
            </a:extLst>
          </p:cNvPr>
          <p:cNvSpPr txBox="1">
            <a:spLocks/>
          </p:cNvSpPr>
          <p:nvPr/>
        </p:nvSpPr>
        <p:spPr>
          <a:xfrm>
            <a:off x="-1" y="1850943"/>
            <a:ext cx="12192000" cy="4720961"/>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marL="1371600" lvl="2" indent="-457200">
              <a:buFont typeface="Arial" panose="020B0604020202020204" pitchFamily="34" charset="0"/>
              <a:buChar char="•"/>
            </a:pPr>
            <a:endParaRPr lang="he-IL" sz="2800" dirty="0">
              <a:latin typeface="Calibri Light" panose="020F0302020204030204" pitchFamily="34" charset="0"/>
              <a:cs typeface="Calibri Light" panose="020F0302020204030204" pitchFamily="34" charset="0"/>
            </a:endParaRPr>
          </a:p>
          <a:p>
            <a:pPr lvl="2"/>
            <a:endParaRPr lang="he-IL" sz="2800" dirty="0">
              <a:latin typeface="Calibri Light" panose="020F0302020204030204" pitchFamily="34" charset="0"/>
              <a:cs typeface="Calibri Light" panose="020F0302020204030204" pitchFamily="34" charset="0"/>
            </a:endParaRPr>
          </a:p>
          <a:p>
            <a:pPr lvl="3"/>
            <a:endParaRPr lang="en-US" sz="2800" dirty="0">
              <a:latin typeface="Calibri Light" panose="020F0302020204030204" pitchFamily="34" charset="0"/>
              <a:cs typeface="Calibri Light" panose="020F0302020204030204" pitchFamily="34" charset="0"/>
            </a:endParaRPr>
          </a:p>
          <a:p>
            <a:pPr lvl="2"/>
            <a:r>
              <a:rPr lang="en-US" sz="2800" dirty="0">
                <a:latin typeface="Calibri Light" panose="020F0302020204030204" pitchFamily="34" charset="0"/>
                <a:cs typeface="Calibri Light" panose="020F0302020204030204" pitchFamily="34" charset="0"/>
              </a:rPr>
              <a:t>	</a:t>
            </a:r>
          </a:p>
          <a:p>
            <a:pPr lvl="2"/>
            <a:endParaRPr lang="en-US" sz="3300" dirty="0">
              <a:latin typeface="Calibri Light" panose="020F0302020204030204" pitchFamily="34" charset="0"/>
              <a:cs typeface="Calibri Light" panose="020F0302020204030204" pitchFamily="34" charset="0"/>
            </a:endParaRPr>
          </a:p>
          <a:p>
            <a:pPr lvl="2"/>
            <a:endParaRPr lang="en-US" sz="3300" dirty="0">
              <a:latin typeface="Calibri Light" panose="020F0302020204030204" pitchFamily="34" charset="0"/>
              <a:cs typeface="Calibri Light" panose="020F0302020204030204" pitchFamily="34" charset="0"/>
            </a:endParaRPr>
          </a:p>
          <a:p>
            <a:pPr lvl="2"/>
            <a:endParaRPr lang="he-IL" b="1" dirty="0">
              <a:latin typeface="Calibri" panose="020F0502020204030204" pitchFamily="34" charset="0"/>
              <a:cs typeface="Calibri" panose="020F0502020204030204" pitchFamily="34" charset="0"/>
            </a:endParaRPr>
          </a:p>
        </p:txBody>
      </p:sp>
      <p:pic>
        <p:nvPicPr>
          <p:cNvPr id="8" name="Picture 5">
            <a:extLst>
              <a:ext uri="{FF2B5EF4-FFF2-40B4-BE49-F238E27FC236}">
                <a16:creationId xmlns:a16="http://schemas.microsoft.com/office/drawing/2014/main" id="{C374BC26-E717-784F-A642-480DC64FDA9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42" y="445975"/>
            <a:ext cx="4676385" cy="1065799"/>
          </a:xfrm>
          <a:prstGeom prst="rect">
            <a:avLst/>
          </a:prstGeom>
        </p:spPr>
      </p:pic>
      <p:pic>
        <p:nvPicPr>
          <p:cNvPr id="9" name="תמונה 8">
            <a:extLst>
              <a:ext uri="{FF2B5EF4-FFF2-40B4-BE49-F238E27FC236}">
                <a16:creationId xmlns:a16="http://schemas.microsoft.com/office/drawing/2014/main" id="{A00D8066-4137-DF9E-018B-B5D5FED1367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9260"/>
          <a:stretch/>
        </p:blipFill>
        <p:spPr bwMode="auto">
          <a:xfrm>
            <a:off x="1147157" y="1927168"/>
            <a:ext cx="10159860" cy="3883645"/>
          </a:xfrm>
          <a:prstGeom prst="rect">
            <a:avLst/>
          </a:prstGeom>
          <a:ln>
            <a:noFill/>
          </a:ln>
          <a:extLst>
            <a:ext uri="{53640926-AAD7-44D8-BBD7-CCE9431645EC}">
              <a14:shadowObscured xmlns:a14="http://schemas.microsoft.com/office/drawing/2010/main"/>
            </a:ext>
          </a:extLst>
        </p:spPr>
      </p:pic>
      <p:sp>
        <p:nvSpPr>
          <p:cNvPr id="3" name="מלבן 2">
            <a:extLst>
              <a:ext uri="{FF2B5EF4-FFF2-40B4-BE49-F238E27FC236}">
                <a16:creationId xmlns:a16="http://schemas.microsoft.com/office/drawing/2014/main" id="{2F19AC92-F14A-53D5-026D-8BBF3294ECA1}"/>
              </a:ext>
            </a:extLst>
          </p:cNvPr>
          <p:cNvSpPr/>
          <p:nvPr/>
        </p:nvSpPr>
        <p:spPr>
          <a:xfrm>
            <a:off x="4673243" y="5852073"/>
            <a:ext cx="3490058" cy="463397"/>
          </a:xfrm>
          <a:prstGeom prst="rect">
            <a:avLst/>
          </a:prstGeom>
        </p:spPr>
        <p:txBody>
          <a:bodyPr wrap="none">
            <a:spAutoFit/>
          </a:bodyPr>
          <a:lstStyle/>
          <a:p>
            <a:pPr algn="ctr">
              <a:lnSpc>
                <a:spcPct val="150000"/>
              </a:lnSpc>
              <a:spcAft>
                <a:spcPts val="600"/>
              </a:spcAft>
            </a:pPr>
            <a:r>
              <a:rPr lang="he-IL" b="1" dirty="0">
                <a:latin typeface="Times New Roman" panose="02020603050405020304" pitchFamily="18" charset="0"/>
                <a:ea typeface="Times New Roman" panose="02020603050405020304" pitchFamily="18" charset="0"/>
                <a:cs typeface="Calibri" panose="020F0502020204030204" pitchFamily="34" charset="0"/>
              </a:rPr>
              <a:t>דיאגרמת בלוקים עבור מערכת הפרויקט</a:t>
            </a:r>
            <a:endParaRPr lang="en-US" b="1"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910465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תוצאות הפרויקט : כיול מצלמה</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sp>
        <p:nvSpPr>
          <p:cNvPr id="14" name="תיבת טקסט 13">
            <a:extLst>
              <a:ext uri="{FF2B5EF4-FFF2-40B4-BE49-F238E27FC236}">
                <a16:creationId xmlns:a16="http://schemas.microsoft.com/office/drawing/2014/main" id="{6CF56F9D-73AC-CCD9-926A-83C40BE8CD1F}"/>
              </a:ext>
            </a:extLst>
          </p:cNvPr>
          <p:cNvSpPr txBox="1"/>
          <p:nvPr/>
        </p:nvSpPr>
        <p:spPr>
          <a:xfrm>
            <a:off x="820200" y="1582492"/>
            <a:ext cx="10923921" cy="2430922"/>
          </a:xfrm>
          <a:prstGeom prst="rect">
            <a:avLst/>
          </a:prstGeom>
          <a:noFill/>
        </p:spPr>
        <p:txBody>
          <a:bodyPr wrap="square" rtlCol="1">
            <a:spAutoFit/>
          </a:bodyPr>
          <a:lstStyle/>
          <a:p>
            <a:pPr algn="just">
              <a:lnSpc>
                <a:spcPct val="150000"/>
              </a:lnSpc>
            </a:pPr>
            <a:r>
              <a:rPr lang="he-IL" sz="2600" dirty="0">
                <a:latin typeface="Calibri Light" panose="020F0302020204030204" pitchFamily="34" charset="0"/>
                <a:cs typeface="Calibri Light" panose="020F0302020204030204" pitchFamily="34" charset="0"/>
              </a:rPr>
              <a:t>הכיול מתבצע בהתאם לשלבים הבאים:</a:t>
            </a:r>
          </a:p>
          <a:p>
            <a:pPr marL="285750" indent="-285750" algn="just">
              <a:lnSpc>
                <a:spcPct val="150000"/>
              </a:lnSpc>
              <a:buFont typeface="Arial" panose="020B0604020202020204" pitchFamily="34" charset="0"/>
              <a:buChar char="•"/>
            </a:pPr>
            <a:r>
              <a:rPr lang="he-IL" sz="2600" dirty="0">
                <a:latin typeface="Calibri Light" panose="020F0302020204030204" pitchFamily="34" charset="0"/>
                <a:cs typeface="Calibri Light" panose="020F0302020204030204" pitchFamily="34" charset="0"/>
              </a:rPr>
              <a:t>מציאת נקודות בעולם האמיתי והנקודות התואמות להן במישור התמונה.</a:t>
            </a:r>
          </a:p>
          <a:p>
            <a:pPr marL="285750" indent="-285750" algn="just">
              <a:lnSpc>
                <a:spcPct val="150000"/>
              </a:lnSpc>
              <a:buFont typeface="Arial" panose="020B0604020202020204" pitchFamily="34" charset="0"/>
              <a:buChar char="•"/>
            </a:pPr>
            <a:r>
              <a:rPr lang="he-IL" sz="2600" dirty="0">
                <a:latin typeface="Calibri Light" panose="020F0302020204030204" pitchFamily="34" charset="0"/>
                <a:cs typeface="Calibri Light" panose="020F0302020204030204" pitchFamily="34" charset="0"/>
              </a:rPr>
              <a:t>מציאת הפרמטרים החיצוניים והפנימיים של המצלמה.</a:t>
            </a:r>
          </a:p>
          <a:p>
            <a:pPr marL="285750" indent="-285750" algn="just">
              <a:lnSpc>
                <a:spcPct val="150000"/>
              </a:lnSpc>
              <a:buFont typeface="Arial" panose="020B0604020202020204" pitchFamily="34" charset="0"/>
              <a:buChar char="•"/>
            </a:pPr>
            <a:r>
              <a:rPr lang="he-IL" sz="2600" dirty="0">
                <a:latin typeface="Calibri Light" panose="020F0302020204030204" pitchFamily="34" charset="0"/>
                <a:cs typeface="Calibri Light" panose="020F0302020204030204" pitchFamily="34" charset="0"/>
              </a:rPr>
              <a:t>תיקון התמונה המעוותת המקורית וקבלת התמונה המתוקנת החדשה.</a:t>
            </a:r>
          </a:p>
        </p:txBody>
      </p:sp>
      <p:pic>
        <p:nvPicPr>
          <p:cNvPr id="16" name="תמונה 15" descr="תמונה שמכילה מקורה&#10;&#10;התיאור נוצר באופן אוטומטי">
            <a:extLst>
              <a:ext uri="{FF2B5EF4-FFF2-40B4-BE49-F238E27FC236}">
                <a16:creationId xmlns:a16="http://schemas.microsoft.com/office/drawing/2014/main" id="{0D2A7B2B-9744-CB7B-7167-AC8361D82FA6}"/>
              </a:ext>
            </a:extLst>
          </p:cNvPr>
          <p:cNvPicPr>
            <a:picLocks noChangeAspect="1"/>
          </p:cNvPicPr>
          <p:nvPr/>
        </p:nvPicPr>
        <p:blipFill rotWithShape="1">
          <a:blip r:embed="rId3"/>
          <a:srcRect b="16957"/>
          <a:stretch/>
        </p:blipFill>
        <p:spPr>
          <a:xfrm>
            <a:off x="6824371" y="4186809"/>
            <a:ext cx="3532236" cy="2202822"/>
          </a:xfrm>
          <a:prstGeom prst="rect">
            <a:avLst/>
          </a:prstGeom>
        </p:spPr>
      </p:pic>
      <p:pic>
        <p:nvPicPr>
          <p:cNvPr id="18" name="תמונה 17" descr="תמונה שמכילה מקורה, לוח&#10;&#10;התיאור נוצר באופן אוטומטי">
            <a:extLst>
              <a:ext uri="{FF2B5EF4-FFF2-40B4-BE49-F238E27FC236}">
                <a16:creationId xmlns:a16="http://schemas.microsoft.com/office/drawing/2014/main" id="{DFE009AB-4163-FE5F-8187-2A28CF0C9BAD}"/>
              </a:ext>
            </a:extLst>
          </p:cNvPr>
          <p:cNvPicPr>
            <a:picLocks noChangeAspect="1"/>
          </p:cNvPicPr>
          <p:nvPr/>
        </p:nvPicPr>
        <p:blipFill rotWithShape="1">
          <a:blip r:embed="rId4"/>
          <a:srcRect b="16957"/>
          <a:stretch/>
        </p:blipFill>
        <p:spPr>
          <a:xfrm>
            <a:off x="2029085" y="4174097"/>
            <a:ext cx="3532236" cy="2202822"/>
          </a:xfrm>
          <a:prstGeom prst="rect">
            <a:avLst/>
          </a:prstGeom>
        </p:spPr>
      </p:pic>
      <p:cxnSp>
        <p:nvCxnSpPr>
          <p:cNvPr id="19" name="מחבר חץ ישר 18">
            <a:extLst>
              <a:ext uri="{FF2B5EF4-FFF2-40B4-BE49-F238E27FC236}">
                <a16:creationId xmlns:a16="http://schemas.microsoft.com/office/drawing/2014/main" id="{BC443C90-81AB-0500-81FD-C9FCDBA9A4AA}"/>
              </a:ext>
            </a:extLst>
          </p:cNvPr>
          <p:cNvCxnSpPr>
            <a:cxnSpLocks/>
          </p:cNvCxnSpPr>
          <p:nvPr/>
        </p:nvCxnSpPr>
        <p:spPr>
          <a:xfrm>
            <a:off x="5908665" y="5288220"/>
            <a:ext cx="69353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מלבן 19">
            <a:extLst>
              <a:ext uri="{FF2B5EF4-FFF2-40B4-BE49-F238E27FC236}">
                <a16:creationId xmlns:a16="http://schemas.microsoft.com/office/drawing/2014/main" id="{6B9B75FF-DFD5-4F56-87E7-304A870F7672}"/>
              </a:ext>
            </a:extLst>
          </p:cNvPr>
          <p:cNvSpPr/>
          <p:nvPr/>
        </p:nvSpPr>
        <p:spPr>
          <a:xfrm>
            <a:off x="3331774" y="6305902"/>
            <a:ext cx="926857" cy="463397"/>
          </a:xfrm>
          <a:prstGeom prst="rect">
            <a:avLst/>
          </a:prstGeom>
        </p:spPr>
        <p:txBody>
          <a:bodyPr wrap="none">
            <a:spAutoFit/>
          </a:bodyPr>
          <a:lstStyle/>
          <a:p>
            <a:pPr algn="ctr">
              <a:lnSpc>
                <a:spcPct val="150000"/>
              </a:lnSpc>
              <a:spcAft>
                <a:spcPts val="600"/>
              </a:spcAft>
            </a:pPr>
            <a:r>
              <a:rPr lang="he-IL" b="1" dirty="0">
                <a:latin typeface="Times New Roman" panose="02020603050405020304" pitchFamily="18" charset="0"/>
                <a:ea typeface="Times New Roman" panose="02020603050405020304" pitchFamily="18" charset="0"/>
                <a:cs typeface="Calibri" panose="020F0502020204030204" pitchFamily="34" charset="0"/>
              </a:rPr>
              <a:t>לפני כיול</a:t>
            </a:r>
            <a:endParaRPr lang="en-US" b="1" dirty="0">
              <a:latin typeface="Times New Roman" panose="02020603050405020304" pitchFamily="18" charset="0"/>
              <a:ea typeface="Times New Roman" panose="02020603050405020304" pitchFamily="18" charset="0"/>
            </a:endParaRPr>
          </a:p>
        </p:txBody>
      </p:sp>
      <p:sp>
        <p:nvSpPr>
          <p:cNvPr id="21" name="מלבן 20">
            <a:extLst>
              <a:ext uri="{FF2B5EF4-FFF2-40B4-BE49-F238E27FC236}">
                <a16:creationId xmlns:a16="http://schemas.microsoft.com/office/drawing/2014/main" id="{0C4DF222-A6D5-A316-1445-28E5F879B4ED}"/>
              </a:ext>
            </a:extLst>
          </p:cNvPr>
          <p:cNvSpPr/>
          <p:nvPr/>
        </p:nvSpPr>
        <p:spPr>
          <a:xfrm>
            <a:off x="8082967" y="6305903"/>
            <a:ext cx="984565" cy="463397"/>
          </a:xfrm>
          <a:prstGeom prst="rect">
            <a:avLst/>
          </a:prstGeom>
        </p:spPr>
        <p:txBody>
          <a:bodyPr wrap="none">
            <a:spAutoFit/>
          </a:bodyPr>
          <a:lstStyle/>
          <a:p>
            <a:pPr algn="ctr">
              <a:lnSpc>
                <a:spcPct val="150000"/>
              </a:lnSpc>
              <a:spcAft>
                <a:spcPts val="600"/>
              </a:spcAft>
            </a:pPr>
            <a:r>
              <a:rPr lang="he-IL" b="1" dirty="0">
                <a:latin typeface="Times New Roman" panose="02020603050405020304" pitchFamily="18" charset="0"/>
                <a:ea typeface="Times New Roman" panose="02020603050405020304" pitchFamily="18" charset="0"/>
                <a:cs typeface="Calibri" panose="020F0502020204030204" pitchFamily="34" charset="0"/>
              </a:rPr>
              <a:t>אחרי כיול</a:t>
            </a:r>
            <a:endParaRPr lang="en-US" b="1"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2706399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תוצאות הפרויקט : זיהוי אובייקט</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sp>
        <p:nvSpPr>
          <p:cNvPr id="7" name="תיבת טקסט 6">
            <a:extLst>
              <a:ext uri="{FF2B5EF4-FFF2-40B4-BE49-F238E27FC236}">
                <a16:creationId xmlns:a16="http://schemas.microsoft.com/office/drawing/2014/main" id="{383A0CF7-DD9C-A6B6-D9B6-E4F179A7EFFB}"/>
              </a:ext>
            </a:extLst>
          </p:cNvPr>
          <p:cNvSpPr txBox="1"/>
          <p:nvPr/>
        </p:nvSpPr>
        <p:spPr>
          <a:xfrm>
            <a:off x="432263" y="1577983"/>
            <a:ext cx="11318202" cy="1830758"/>
          </a:xfrm>
          <a:prstGeom prst="rect">
            <a:avLst/>
          </a:prstGeom>
          <a:noFill/>
        </p:spPr>
        <p:txBody>
          <a:bodyPr wrap="square" rtlCol="1">
            <a:spAutoFit/>
          </a:bodyPr>
          <a:lstStyle/>
          <a:p>
            <a:pPr algn="just">
              <a:lnSpc>
                <a:spcPct val="150000"/>
              </a:lnSpc>
            </a:pPr>
            <a:r>
              <a:rPr lang="he-IL" sz="2600" dirty="0">
                <a:latin typeface="Calibri Light" panose="020F0302020204030204" pitchFamily="34" charset="0"/>
                <a:cs typeface="Calibri Light" panose="020F0302020204030204" pitchFamily="34" charset="0"/>
              </a:rPr>
              <a:t>זיהוי האובייקט מתבצע בהתאם לשלבים הבאים עבור כל אחד מהאובייקטים (4 חזרות):</a:t>
            </a:r>
          </a:p>
          <a:p>
            <a:pPr marL="285750" indent="-285750" algn="just">
              <a:lnSpc>
                <a:spcPct val="150000"/>
              </a:lnSpc>
              <a:buFont typeface="Arial" panose="020B0604020202020204" pitchFamily="34" charset="0"/>
              <a:buChar char="•"/>
            </a:pPr>
            <a:r>
              <a:rPr lang="he-IL" sz="2600" dirty="0">
                <a:latin typeface="Calibri Light" panose="020F0302020204030204" pitchFamily="34" charset="0"/>
                <a:cs typeface="Calibri Light" panose="020F0302020204030204" pitchFamily="34" charset="0"/>
              </a:rPr>
              <a:t>יצירת תמונה בינארית, מציאת כל הפיקסלים שעלולים להיות שייכים לאובייקט וניקוי רעשים.</a:t>
            </a:r>
          </a:p>
          <a:p>
            <a:pPr marL="285750" indent="-285750" algn="just">
              <a:lnSpc>
                <a:spcPct val="150000"/>
              </a:lnSpc>
              <a:buFont typeface="Arial" panose="020B0604020202020204" pitchFamily="34" charset="0"/>
              <a:buChar char="•"/>
            </a:pPr>
            <a:endParaRPr lang="he-IL" sz="2600" dirty="0">
              <a:latin typeface="Calibri Light" panose="020F0302020204030204" pitchFamily="34" charset="0"/>
              <a:cs typeface="Calibri Light" panose="020F0302020204030204" pitchFamily="34" charset="0"/>
            </a:endParaRPr>
          </a:p>
        </p:txBody>
      </p:sp>
      <p:pic>
        <p:nvPicPr>
          <p:cNvPr id="8" name="תמונה 7" descr="תמונה שמכילה מקורה, כיור&#10;&#10;התיאור נוצר באופן אוטומטי">
            <a:extLst>
              <a:ext uri="{FF2B5EF4-FFF2-40B4-BE49-F238E27FC236}">
                <a16:creationId xmlns:a16="http://schemas.microsoft.com/office/drawing/2014/main" id="{AE448373-06C6-D2AD-77F7-DB54B66DED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10949" y="3174940"/>
            <a:ext cx="3490870" cy="2105077"/>
          </a:xfrm>
          <a:prstGeom prst="rect">
            <a:avLst/>
          </a:prstGeom>
        </p:spPr>
      </p:pic>
      <p:pic>
        <p:nvPicPr>
          <p:cNvPr id="9" name="תמונה 8" descr="תמונה שמכילה טקסט, כדור ביליארד&#10;&#10;התיאור נוצר באופן אוטומטי">
            <a:extLst>
              <a:ext uri="{FF2B5EF4-FFF2-40B4-BE49-F238E27FC236}">
                <a16:creationId xmlns:a16="http://schemas.microsoft.com/office/drawing/2014/main" id="{627C2B8E-CD47-81EC-A5DB-A3968E413E6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09181" y="3174940"/>
            <a:ext cx="3485007" cy="2105077"/>
          </a:xfrm>
          <a:prstGeom prst="rect">
            <a:avLst/>
          </a:prstGeom>
        </p:spPr>
      </p:pic>
      <p:cxnSp>
        <p:nvCxnSpPr>
          <p:cNvPr id="10" name="מחבר חץ ישר 9">
            <a:extLst>
              <a:ext uri="{FF2B5EF4-FFF2-40B4-BE49-F238E27FC236}">
                <a16:creationId xmlns:a16="http://schemas.microsoft.com/office/drawing/2014/main" id="{26B21AE2-C6C3-E420-29D9-330FE29686D1}"/>
              </a:ext>
            </a:extLst>
          </p:cNvPr>
          <p:cNvCxnSpPr>
            <a:cxnSpLocks/>
          </p:cNvCxnSpPr>
          <p:nvPr/>
        </p:nvCxnSpPr>
        <p:spPr>
          <a:xfrm>
            <a:off x="5857856" y="4233827"/>
            <a:ext cx="73925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מלבן 10">
            <a:extLst>
              <a:ext uri="{FF2B5EF4-FFF2-40B4-BE49-F238E27FC236}">
                <a16:creationId xmlns:a16="http://schemas.microsoft.com/office/drawing/2014/main" id="{6785A681-93E6-B501-4F59-F23240D8B2F6}"/>
              </a:ext>
            </a:extLst>
          </p:cNvPr>
          <p:cNvSpPr/>
          <p:nvPr/>
        </p:nvSpPr>
        <p:spPr>
          <a:xfrm>
            <a:off x="5175752" y="5434641"/>
            <a:ext cx="2103461" cy="369332"/>
          </a:xfrm>
          <a:prstGeom prst="rect">
            <a:avLst/>
          </a:prstGeom>
        </p:spPr>
        <p:txBody>
          <a:bodyPr wrap="none">
            <a:spAutoFit/>
          </a:bodyPr>
          <a:lstStyle/>
          <a:p>
            <a:r>
              <a:rPr lang="he-IL" b="1" dirty="0">
                <a:ea typeface="Times New Roman" panose="02020603050405020304" pitchFamily="18" charset="0"/>
                <a:cs typeface="Calibri" panose="020F0502020204030204" pitchFamily="34" charset="0"/>
              </a:rPr>
              <a:t>מעבר לתמונה בינארית</a:t>
            </a:r>
            <a:endParaRPr lang="he-IL" b="1" dirty="0"/>
          </a:p>
        </p:txBody>
      </p:sp>
    </p:spTree>
    <p:extLst>
      <p:ext uri="{BB962C8B-B14F-4D97-AF65-F5344CB8AC3E}">
        <p14:creationId xmlns:p14="http://schemas.microsoft.com/office/powerpoint/2010/main" val="22918112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תוצאות הפרויקט : זיהוי אובייקט</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sp>
        <p:nvSpPr>
          <p:cNvPr id="7" name="תיבת טקסט 6">
            <a:extLst>
              <a:ext uri="{FF2B5EF4-FFF2-40B4-BE49-F238E27FC236}">
                <a16:creationId xmlns:a16="http://schemas.microsoft.com/office/drawing/2014/main" id="{383A0CF7-DD9C-A6B6-D9B6-E4F179A7EFFB}"/>
              </a:ext>
            </a:extLst>
          </p:cNvPr>
          <p:cNvSpPr txBox="1"/>
          <p:nvPr/>
        </p:nvSpPr>
        <p:spPr>
          <a:xfrm>
            <a:off x="432263" y="1577983"/>
            <a:ext cx="11318202" cy="2430922"/>
          </a:xfrm>
          <a:prstGeom prst="rect">
            <a:avLst/>
          </a:prstGeom>
          <a:noFill/>
        </p:spPr>
        <p:txBody>
          <a:bodyPr wrap="square" rtlCol="1">
            <a:spAutoFit/>
          </a:bodyPr>
          <a:lstStyle/>
          <a:p>
            <a:pPr algn="just">
              <a:lnSpc>
                <a:spcPct val="150000"/>
              </a:lnSpc>
            </a:pPr>
            <a:r>
              <a:rPr lang="he-IL" sz="2600" dirty="0">
                <a:latin typeface="Calibri Light" panose="020F0302020204030204" pitchFamily="34" charset="0"/>
                <a:cs typeface="Calibri Light" panose="020F0302020204030204" pitchFamily="34" charset="0"/>
              </a:rPr>
              <a:t>זיהוי האובייקט מתבצע בהתאם לשלבים הבאים עבור כל אחד מהאובייקטים (4 חזרות):</a:t>
            </a:r>
          </a:p>
          <a:p>
            <a:pPr marL="285750" indent="-285750" algn="just">
              <a:lnSpc>
                <a:spcPct val="150000"/>
              </a:lnSpc>
              <a:buFont typeface="Arial" panose="020B0604020202020204" pitchFamily="34" charset="0"/>
              <a:buChar char="•"/>
            </a:pPr>
            <a:r>
              <a:rPr lang="he-IL" sz="2600" dirty="0">
                <a:latin typeface="Calibri Light" panose="020F0302020204030204" pitchFamily="34" charset="0"/>
                <a:cs typeface="Calibri Light" panose="020F0302020204030204" pitchFamily="34" charset="0"/>
              </a:rPr>
              <a:t>יצירת תמונה בינארית, מציאת כל הפיקסלים שעלולים להיות שייכים לאובייקט וניקוי רעשים.</a:t>
            </a:r>
          </a:p>
          <a:p>
            <a:pPr marL="285750" indent="-285750" algn="just">
              <a:lnSpc>
                <a:spcPct val="150000"/>
              </a:lnSpc>
              <a:buFont typeface="Arial" panose="020B0604020202020204" pitchFamily="34" charset="0"/>
              <a:buChar char="•"/>
            </a:pPr>
            <a:r>
              <a:rPr lang="he-IL" sz="2600" dirty="0">
                <a:latin typeface="Calibri Light" panose="020F0302020204030204" pitchFamily="34" charset="0"/>
                <a:cs typeface="Calibri Light" panose="020F0302020204030204" pitchFamily="34" charset="0"/>
              </a:rPr>
              <a:t>מציאת הגבולות של כלל האובייקטים, חישוב השטח שלהם וסינון האובייקטים הלא רצויים.</a:t>
            </a:r>
          </a:p>
          <a:p>
            <a:pPr marL="285750" indent="-285750" algn="just">
              <a:lnSpc>
                <a:spcPct val="150000"/>
              </a:lnSpc>
              <a:buFont typeface="Arial" panose="020B0604020202020204" pitchFamily="34" charset="0"/>
              <a:buChar char="•"/>
            </a:pPr>
            <a:r>
              <a:rPr lang="he-IL" sz="2600" dirty="0">
                <a:latin typeface="Calibri Light" panose="020F0302020204030204" pitchFamily="34" charset="0"/>
                <a:cs typeface="Calibri Light" panose="020F0302020204030204" pitchFamily="34" charset="0"/>
              </a:rPr>
              <a:t>תחימת האובייקט תחת עיגול מינימלי.</a:t>
            </a:r>
          </a:p>
        </p:txBody>
      </p:sp>
      <p:pic>
        <p:nvPicPr>
          <p:cNvPr id="11" name="תמונה 10" descr="תמונה שמכילה מקורה&#10;&#10;התיאור נוצר באופן אוטומטי">
            <a:extLst>
              <a:ext uri="{FF2B5EF4-FFF2-40B4-BE49-F238E27FC236}">
                <a16:creationId xmlns:a16="http://schemas.microsoft.com/office/drawing/2014/main" id="{FD9F06C2-8373-9463-101A-CD08FCF544C3}"/>
              </a:ext>
            </a:extLst>
          </p:cNvPr>
          <p:cNvPicPr>
            <a:picLocks noChangeAspect="1"/>
          </p:cNvPicPr>
          <p:nvPr/>
        </p:nvPicPr>
        <p:blipFill>
          <a:blip r:embed="rId3"/>
          <a:stretch>
            <a:fillRect/>
          </a:stretch>
        </p:blipFill>
        <p:spPr>
          <a:xfrm>
            <a:off x="1630681" y="3610668"/>
            <a:ext cx="3505832" cy="2641251"/>
          </a:xfrm>
          <a:prstGeom prst="rect">
            <a:avLst/>
          </a:prstGeom>
        </p:spPr>
      </p:pic>
      <p:sp>
        <p:nvSpPr>
          <p:cNvPr id="12" name="מלבן 11">
            <a:extLst>
              <a:ext uri="{FF2B5EF4-FFF2-40B4-BE49-F238E27FC236}">
                <a16:creationId xmlns:a16="http://schemas.microsoft.com/office/drawing/2014/main" id="{AAA6B1D7-DD86-AC80-51A4-294B77471D6E}"/>
              </a:ext>
            </a:extLst>
          </p:cNvPr>
          <p:cNvSpPr/>
          <p:nvPr/>
        </p:nvSpPr>
        <p:spPr>
          <a:xfrm>
            <a:off x="2327859" y="6251919"/>
            <a:ext cx="1925528" cy="369332"/>
          </a:xfrm>
          <a:prstGeom prst="rect">
            <a:avLst/>
          </a:prstGeom>
        </p:spPr>
        <p:txBody>
          <a:bodyPr wrap="none">
            <a:spAutoFit/>
          </a:bodyPr>
          <a:lstStyle/>
          <a:p>
            <a:r>
              <a:rPr lang="he-IL" b="1" dirty="0">
                <a:solidFill>
                  <a:srgbClr val="000000"/>
                </a:solidFill>
                <a:ea typeface="Times New Roman" panose="02020603050405020304" pitchFamily="18" charset="0"/>
                <a:cs typeface="Calibri" panose="020F0502020204030204" pitchFamily="34" charset="0"/>
              </a:rPr>
              <a:t>תוצאת זיהוי אובייקט</a:t>
            </a:r>
            <a:endParaRPr lang="he-IL" b="1" dirty="0"/>
          </a:p>
        </p:txBody>
      </p:sp>
    </p:spTree>
    <p:extLst>
      <p:ext uri="{BB962C8B-B14F-4D97-AF65-F5344CB8AC3E}">
        <p14:creationId xmlns:p14="http://schemas.microsoft.com/office/powerpoint/2010/main" val="27900778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תוצאות הפרויקט : </a:t>
            </a:r>
            <a:r>
              <a:rPr lang="en-US" sz="4000" b="1" dirty="0">
                <a:solidFill>
                  <a:schemeClr val="bg1"/>
                </a:solidFill>
                <a:latin typeface="Calibri" panose="020F0502020204030204" pitchFamily="34" charset="0"/>
                <a:cs typeface="Calibri" panose="020F0502020204030204" pitchFamily="34" charset="0"/>
              </a:rPr>
              <a:t> </a:t>
            </a:r>
            <a:r>
              <a:rPr lang="he-IL" sz="4000" b="1" dirty="0">
                <a:solidFill>
                  <a:schemeClr val="bg1"/>
                </a:solidFill>
                <a:latin typeface="Calibri" panose="020F0502020204030204" pitchFamily="34" charset="0"/>
                <a:cs typeface="Calibri" panose="020F0502020204030204" pitchFamily="34" charset="0"/>
              </a:rPr>
              <a:t>אומדן מרחק</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sp>
        <p:nvSpPr>
          <p:cNvPr id="13" name="תיבת טקסט 12">
            <a:extLst>
              <a:ext uri="{FF2B5EF4-FFF2-40B4-BE49-F238E27FC236}">
                <a16:creationId xmlns:a16="http://schemas.microsoft.com/office/drawing/2014/main" id="{FB7345F8-07B7-C308-71B0-4E0FFA278009}"/>
              </a:ext>
            </a:extLst>
          </p:cNvPr>
          <p:cNvSpPr txBox="1"/>
          <p:nvPr/>
        </p:nvSpPr>
        <p:spPr>
          <a:xfrm>
            <a:off x="820200" y="1582492"/>
            <a:ext cx="10923921" cy="1143070"/>
          </a:xfrm>
          <a:prstGeom prst="rect">
            <a:avLst/>
          </a:prstGeom>
          <a:noFill/>
        </p:spPr>
        <p:txBody>
          <a:bodyPr wrap="square" rtlCol="1">
            <a:spAutoFit/>
          </a:bodyPr>
          <a:lstStyle/>
          <a:p>
            <a:pPr algn="just">
              <a:lnSpc>
                <a:spcPct val="150000"/>
              </a:lnSpc>
            </a:pPr>
            <a:r>
              <a:rPr lang="he-IL" sz="2400" dirty="0">
                <a:latin typeface="Calibri Light" panose="020F0302020204030204" pitchFamily="34" charset="0"/>
                <a:cs typeface="Calibri Light" panose="020F0302020204030204" pitchFamily="34" charset="0"/>
              </a:rPr>
              <a:t>לאחר מציאת מרכז האובייקט, רדיוס הכדור בפיקסלים (כפי שנמצא לפי האלגוריתם) ובידיעת רדיוס הכדור האמיתי </a:t>
            </a:r>
            <a:r>
              <a:rPr lang="en-US" sz="2400" dirty="0">
                <a:latin typeface="Calibri Light" panose="020F0302020204030204" pitchFamily="34" charset="0"/>
                <a:cs typeface="Calibri Light" panose="020F0302020204030204" pitchFamily="34" charset="0"/>
              </a:rPr>
              <a:t>3[cm]</a:t>
            </a:r>
            <a:r>
              <a:rPr lang="he-IL" sz="2400" dirty="0">
                <a:latin typeface="Calibri Light" panose="020F0302020204030204" pitchFamily="34" charset="0"/>
                <a:cs typeface="Calibri Light" panose="020F0302020204030204" pitchFamily="34" charset="0"/>
              </a:rPr>
              <a:t> קבוע, נוכל למצוא את המרחק של האובייקט מהרובוט:</a:t>
            </a:r>
          </a:p>
        </p:txBody>
      </p:sp>
      <p:pic>
        <p:nvPicPr>
          <p:cNvPr id="39" name="תמונה 38">
            <a:extLst>
              <a:ext uri="{FF2B5EF4-FFF2-40B4-BE49-F238E27FC236}">
                <a16:creationId xmlns:a16="http://schemas.microsoft.com/office/drawing/2014/main" id="{70359DEE-F041-6BFA-C3B9-F1F837DE23CC}"/>
              </a:ext>
            </a:extLst>
          </p:cNvPr>
          <p:cNvPicPr>
            <a:picLocks noChangeAspect="1"/>
          </p:cNvPicPr>
          <p:nvPr/>
        </p:nvPicPr>
        <p:blipFill>
          <a:blip r:embed="rId4"/>
          <a:stretch>
            <a:fillRect/>
          </a:stretch>
        </p:blipFill>
        <p:spPr>
          <a:xfrm>
            <a:off x="5699288" y="3113623"/>
            <a:ext cx="6248400" cy="3167392"/>
          </a:xfrm>
          <a:prstGeom prst="rect">
            <a:avLst/>
          </a:prstGeom>
        </p:spPr>
      </p:pic>
      <mc:AlternateContent xmlns:mc="http://schemas.openxmlformats.org/markup-compatibility/2006">
        <mc:Choice xmlns:a14="http://schemas.microsoft.com/office/drawing/2010/main" Requires="a14">
          <p:sp>
            <p:nvSpPr>
              <p:cNvPr id="40" name="מלבן 39">
                <a:extLst>
                  <a:ext uri="{FF2B5EF4-FFF2-40B4-BE49-F238E27FC236}">
                    <a16:creationId xmlns:a16="http://schemas.microsoft.com/office/drawing/2014/main" id="{F87D144D-C87B-59ED-B73E-4A4B626D6C7C}"/>
                  </a:ext>
                </a:extLst>
              </p:cNvPr>
              <p:cNvSpPr/>
              <p:nvPr/>
            </p:nvSpPr>
            <p:spPr>
              <a:xfrm>
                <a:off x="-711200" y="2776796"/>
                <a:ext cx="7313956" cy="2647969"/>
              </a:xfrm>
              <a:prstGeom prst="rect">
                <a:avLst/>
              </a:prstGeom>
            </p:spPr>
            <p:txBody>
              <a:bodyPr wrap="square">
                <a:spAutoFit/>
              </a:bodyPr>
              <a:lstStyle/>
              <a:p>
                <a:pPr algn="just">
                  <a:lnSpc>
                    <a:spcPct val="150000"/>
                  </a:lnSpc>
                </a:pPr>
                <a:r>
                  <a:rPr lang="he-IL" dirty="0">
                    <a:solidFill>
                      <a:srgbClr val="000000"/>
                    </a:solidFill>
                    <a:latin typeface="Times New Roman" panose="02020603050405020304" pitchFamily="18" charset="0"/>
                    <a:ea typeface="Times New Roman" panose="02020603050405020304" pitchFamily="18" charset="0"/>
                    <a:cs typeface="Calibri Light" panose="020F0302020204030204" pitchFamily="34" charset="0"/>
                  </a:rPr>
                  <a:t> </a:t>
                </a:r>
                <a:endParaRPr lang="en-US" sz="2000" dirty="0">
                  <a:effectLst/>
                  <a:latin typeface="Times New Roman" panose="02020603050405020304" pitchFamily="18" charset="0"/>
                  <a:ea typeface="Times New Roman" panose="02020603050405020304" pitchFamily="18" charset="0"/>
                </a:endParaRPr>
              </a:p>
              <a:p>
                <a:pPr algn="l">
                  <a:lnSpc>
                    <a:spcPct val="150000"/>
                  </a:lnSpc>
                </a:pPr>
                <a14:m>
                  <m:oMathPara xmlns:m="http://schemas.openxmlformats.org/officeDocument/2006/math">
                    <m:oMathParaPr>
                      <m:jc m:val="centerGroup"/>
                    </m:oMathParaPr>
                    <m:oMath xmlns:m="http://schemas.openxmlformats.org/officeDocument/2006/math">
                      <m:r>
                        <a:rPr lang="en-US" sz="1400" i="1" smtClean="0">
                          <a:solidFill>
                            <a:srgbClr val="000000"/>
                          </a:solidFill>
                          <a:latin typeface="Cambria Math" panose="02040503050406030204" pitchFamily="18" charset="0"/>
                          <a:ea typeface="Times New Roman" panose="02020603050405020304" pitchFamily="18" charset="0"/>
                          <a:cs typeface="Arial" panose="020B0604020202020204" pitchFamily="34" charset="0"/>
                        </a:rPr>
                        <m:t>𝑍</m:t>
                      </m:r>
                      <m:r>
                        <a:rPr lang="he-IL" sz="1400" i="1">
                          <a:solidFill>
                            <a:srgbClr val="000000"/>
                          </a:solidFill>
                          <a:latin typeface="Cambria Math" panose="02040503050406030204" pitchFamily="18" charset="0"/>
                          <a:ea typeface="Times New Roman" panose="02020603050405020304" pitchFamily="18" charset="0"/>
                        </a:rPr>
                        <m:t> </m:t>
                      </m:r>
                      <m:d>
                        <m:dPr>
                          <m:begChr m:val="["/>
                          <m:endChr m:val="]"/>
                          <m:ctrlP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ctrlPr>
                        </m:dPr>
                        <m:e>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𝑐𝑚</m:t>
                          </m:r>
                        </m:e>
                      </m:d>
                      <m:r>
                        <a:rPr lang="he-IL" sz="1400">
                          <a:solidFill>
                            <a:srgbClr val="000000"/>
                          </a:solidFill>
                          <a:latin typeface="Cambria Math" panose="02040503050406030204" pitchFamily="18" charset="0"/>
                          <a:ea typeface="Times New Roman" panose="02020603050405020304" pitchFamily="18" charset="0"/>
                        </a:rPr>
                        <m:t>=</m:t>
                      </m:r>
                      <m:func>
                        <m:funcPr>
                          <m:ctrlP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ctrlPr>
                        </m:funcPr>
                        <m:fName>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𝐿</m:t>
                          </m:r>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m:t>
                          </m:r>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𝑠𝑖𝑛</m:t>
                          </m:r>
                        </m:fName>
                        <m:e>
                          <m:d>
                            <m:dPr>
                              <m:ctrlP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ctrlPr>
                            </m:dPr>
                            <m:e>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𝑐𝑎𝑚𝑒𝑟𝑎</m:t>
                              </m:r>
                              <m:r>
                                <a:rPr lang="he-IL" sz="1400" i="1">
                                  <a:solidFill>
                                    <a:srgbClr val="000000"/>
                                  </a:solidFill>
                                  <a:latin typeface="Cambria Math" panose="02040503050406030204" pitchFamily="18" charset="0"/>
                                  <a:ea typeface="Times New Roman" panose="02020603050405020304" pitchFamily="18" charset="0"/>
                                </a:rPr>
                                <m:t> </m:t>
                              </m:r>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𝑎𝑛𝑔𝑙</m:t>
                              </m:r>
                              <m:sSub>
                                <m:sSubPr>
                                  <m:ctrlP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ctrlPr>
                                </m:sSubPr>
                                <m:e>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𝑒</m:t>
                                  </m:r>
                                </m:e>
                                <m:sub>
                                  <m:d>
                                    <m:dPr>
                                      <m:begChr m:val="["/>
                                      <m:endChr m:val="]"/>
                                      <m:ctrlP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ctrlPr>
                                    </m:dPr>
                                    <m:e>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𝑑𝑒𝑔</m:t>
                                      </m:r>
                                    </m:e>
                                  </m:d>
                                </m:sub>
                              </m:sSub>
                            </m:e>
                          </m:d>
                        </m:e>
                      </m:func>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   </m:t>
                      </m:r>
                    </m:oMath>
                  </m:oMathPara>
                </a14:m>
                <a:endParaRPr lang="he-IL" sz="1400" i="1" dirty="0">
                  <a:solidFill>
                    <a:srgbClr val="000000"/>
                  </a:solidFill>
                  <a:latin typeface="Cambria Math" panose="02040503050406030204" pitchFamily="18" charset="0"/>
                  <a:ea typeface="Times New Roman" panose="02020603050405020304" pitchFamily="18" charset="0"/>
                  <a:cs typeface="Arial" panose="020B0604020202020204" pitchFamily="34" charset="0"/>
                </a:endParaRPr>
              </a:p>
              <a:p>
                <a:pPr algn="l">
                  <a:lnSpc>
                    <a:spcPct val="150000"/>
                  </a:lnSpc>
                </a:pPr>
                <a14:m>
                  <m:oMathPara xmlns:m="http://schemas.openxmlformats.org/officeDocument/2006/math">
                    <m:oMathParaPr>
                      <m:jc m:val="centerGroup"/>
                    </m:oMathParaPr>
                    <m:oMath xmlns:m="http://schemas.openxmlformats.org/officeDocument/2006/math">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𝑤h𝑒𝑟𝑒</m:t>
                      </m:r>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  </m:t>
                      </m:r>
                      <m:sSub>
                        <m:sSubPr>
                          <m:ctrlP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ctrlPr>
                        </m:sSubPr>
                        <m:e>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 </m:t>
                          </m:r>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𝐿</m:t>
                          </m:r>
                        </m:e>
                        <m:sub>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m:t>
                          </m:r>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𝑐𝑚</m:t>
                          </m:r>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m:t>
                          </m:r>
                        </m:sub>
                      </m:sSub>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m:t>
                      </m:r>
                      <m:f>
                        <m:fPr>
                          <m:ctrlP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ctrlPr>
                        </m:fPr>
                        <m:num>
                          <m:sSub>
                            <m:sSubPr>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sSubPr>
                            <m:e>
                              <m:r>
                                <a:rPr lang="he-IL" sz="1400">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3</m:t>
                              </m:r>
                            </m:e>
                            <m:sub>
                              <m:d>
                                <m:dPr>
                                  <m:begChr m:val="["/>
                                  <m:endChr m:val="]"/>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𝑐𝑚</m:t>
                                  </m:r>
                                </m:e>
                              </m:d>
                            </m:sub>
                          </m:sSub>
                          <m:r>
                            <a:rPr lang="he-IL" sz="1400">
                              <a:solidFill>
                                <a:srgbClr val="000000"/>
                              </a:solidFill>
                              <a:latin typeface="Cambria Math" panose="02040503050406030204" pitchFamily="18" charset="0"/>
                              <a:ea typeface="Times New Roman" panose="02020603050405020304" pitchFamily="18" charset="0"/>
                            </a:rPr>
                            <m:t>∙</m:t>
                          </m:r>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𝑓𝑜𝑐𝑎𝑙</m:t>
                          </m:r>
                          <m:r>
                            <a:rPr lang="he-IL" sz="1400" i="1">
                              <a:solidFill>
                                <a:srgbClr val="000000"/>
                              </a:solidFill>
                              <a:latin typeface="Cambria Math" panose="02040503050406030204" pitchFamily="18" charset="0"/>
                              <a:ea typeface="Times New Roman" panose="02020603050405020304" pitchFamily="18" charset="0"/>
                            </a:rPr>
                            <m:t> </m:t>
                          </m:r>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𝑙𝑒𝑛𝑔𝑡</m:t>
                          </m:r>
                          <m:sSub>
                            <m:sSubPr>
                              <m:ctrlP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ctrlPr>
                            </m:sSubPr>
                            <m:e>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h</m:t>
                              </m:r>
                            </m:e>
                            <m:sub>
                              <m:d>
                                <m:dPr>
                                  <m:begChr m:val="["/>
                                  <m:endChr m:val="]"/>
                                  <m:ctrlP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ctrlPr>
                                </m:dPr>
                                <m:e>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𝑝𝑖𝑥𝑒𝑙𝑠</m:t>
                                  </m:r>
                                </m:e>
                              </m:d>
                            </m:sub>
                          </m:sSub>
                        </m:num>
                        <m:den>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𝑅𝑎𝑑𝑖𝑢</m:t>
                          </m:r>
                          <m:sSub>
                            <m:sSubPr>
                              <m:ctrlP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ctrlPr>
                            </m:sSubPr>
                            <m:e>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𝑠</m:t>
                              </m:r>
                            </m:e>
                            <m:sub>
                              <m:d>
                                <m:dPr>
                                  <m:begChr m:val="["/>
                                  <m:endChr m:val="]"/>
                                  <m:ctrlP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ctrlPr>
                                </m:dPr>
                                <m:e>
                                  <m:r>
                                    <a:rPr lang="en-US" sz="1400" i="1">
                                      <a:solidFill>
                                        <a:srgbClr val="000000"/>
                                      </a:solidFill>
                                      <a:latin typeface="Cambria Math" panose="02040503050406030204" pitchFamily="18" charset="0"/>
                                      <a:ea typeface="Times New Roman" panose="02020603050405020304" pitchFamily="18" charset="0"/>
                                      <a:cs typeface="Arial" panose="020B0604020202020204" pitchFamily="34" charset="0"/>
                                    </a:rPr>
                                    <m:t>𝑝𝑖𝑥𝑒𝑙𝑠</m:t>
                                  </m:r>
                                </m:e>
                              </m:d>
                            </m:sub>
                          </m:sSub>
                        </m:den>
                      </m:f>
                    </m:oMath>
                  </m:oMathPara>
                </a14:m>
                <a:endParaRPr lang="en-US" sz="1600" dirty="0">
                  <a:effectLst/>
                  <a:latin typeface="Times New Roman" panose="02020603050405020304" pitchFamily="18" charset="0"/>
                  <a:ea typeface="Times New Roman" panose="02020603050405020304" pitchFamily="18" charset="0"/>
                </a:endParaRPr>
              </a:p>
              <a:p>
                <a:pPr algn="l">
                  <a:lnSpc>
                    <a:spcPct val="150000"/>
                  </a:lnSpc>
                </a:pPr>
                <a:r>
                  <a:rPr lang="he-IL" sz="1400" i="1" dirty="0">
                    <a:solidFill>
                      <a:srgbClr val="000000"/>
                    </a:solidFill>
                    <a:latin typeface="Times New Roman" panose="02020603050405020304" pitchFamily="18" charset="0"/>
                    <a:ea typeface="Times New Roman" panose="02020603050405020304" pitchFamily="18" charset="0"/>
                    <a:cs typeface="Calibri Light" panose="020F0302020204030204" pitchFamily="34" charset="0"/>
                  </a:rPr>
                  <a:t> </a:t>
                </a:r>
                <a:endParaRPr lang="en-US" sz="1600" dirty="0">
                  <a:effectLst/>
                  <a:latin typeface="Times New Roman" panose="02020603050405020304" pitchFamily="18" charset="0"/>
                  <a:ea typeface="Times New Roman" panose="02020603050405020304" pitchFamily="18" charset="0"/>
                </a:endParaRPr>
              </a:p>
              <a:p>
                <a:pPr algn="l">
                  <a:lnSpc>
                    <a:spcPct val="150000"/>
                  </a:lnSpc>
                </a:pPr>
                <a14:m>
                  <m:oMathPara xmlns:m="http://schemas.openxmlformats.org/officeDocument/2006/math">
                    <m:oMathParaPr>
                      <m:jc m:val="centerGroup"/>
                    </m:oMathParaPr>
                    <m:oMath xmlns:m="http://schemas.openxmlformats.org/officeDocument/2006/math">
                      <m:r>
                        <m:rPr>
                          <m:sty m:val="p"/>
                        </m:rPr>
                        <a:rPr lang="en-US" sz="1400">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Δ</m:t>
                      </m:r>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𝑋</m:t>
                      </m:r>
                      <m:d>
                        <m:dPr>
                          <m:begChr m:val="["/>
                          <m:endChr m:val="]"/>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𝑐𝑚</m:t>
                          </m:r>
                        </m:e>
                      </m:d>
                      <m:r>
                        <a:rPr lang="he-IL" sz="1400">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sSub>
                        <m:sSubPr>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sSubPr>
                        <m:e>
                          <m:r>
                            <a:rPr lang="he-IL" sz="1400">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3</m:t>
                          </m:r>
                        </m:e>
                        <m:sub>
                          <m:d>
                            <m:dPr>
                              <m:begChr m:val="["/>
                              <m:endChr m:val="]"/>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𝑐𝑚</m:t>
                              </m:r>
                            </m:e>
                          </m:d>
                        </m:sub>
                      </m:sSub>
                      <m:r>
                        <a:rPr lang="he-IL" sz="1400">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d>
                        <m:dPr>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f>
                            <m:fPr>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fPr>
                            <m:num>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𝑜𝑏𝑗𝑒𝑐𝑡</m:t>
                              </m:r>
                              <m:r>
                                <a:rPr lang="he-IL"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 </m:t>
                              </m:r>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𝑐𝑒𝑛𝑡𝑒</m:t>
                              </m:r>
                              <m:sSub>
                                <m:sSubPr>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sSubPr>
                                <m:e>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𝑟</m:t>
                                  </m:r>
                                </m:e>
                                <m:sub>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𝑥</m:t>
                                  </m:r>
                                  <m:r>
                                    <a:rPr lang="he-IL"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 </m:t>
                                  </m:r>
                                  <m:r>
                                    <a:rPr lang="he-IL" sz="1400">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d>
                                    <m:dPr>
                                      <m:begChr m:val="["/>
                                      <m:endChr m:val="]"/>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𝑝𝑖𝑥𝑒𝑙𝑠</m:t>
                                      </m:r>
                                    </m:e>
                                  </m:d>
                                </m:sub>
                              </m:sSub>
                              <m:r>
                                <a:rPr lang="he-IL"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m:t>
                              </m:r>
                              <m:r>
                                <a:rPr lang="he-IL" sz="1400">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0.5∙</m:t>
                              </m:r>
                              <m:r>
                                <a:rPr lang="he-IL"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 </m:t>
                              </m:r>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𝑓𝑟𝑎𝑚𝑒</m:t>
                              </m:r>
                              <m:r>
                                <a:rPr lang="he-IL"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 </m:t>
                              </m:r>
                              <m:sSub>
                                <m:sSubPr>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sSubPr>
                                <m:e>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𝑤𝑖𝑑𝑡h</m:t>
                                  </m:r>
                                </m:e>
                                <m:sub>
                                  <m:d>
                                    <m:dPr>
                                      <m:begChr m:val="["/>
                                      <m:endChr m:val="]"/>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𝑝𝑖𝑥𝑒𝑙𝑠</m:t>
                                      </m:r>
                                    </m:e>
                                  </m:d>
                                </m:sub>
                              </m:sSub>
                            </m:num>
                            <m:den>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𝑅𝑎𝑑𝑖𝑢</m:t>
                              </m:r>
                              <m:sSub>
                                <m:sSubPr>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sSubPr>
                                <m:e>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𝑠</m:t>
                                  </m:r>
                                </m:e>
                                <m:sub>
                                  <m:d>
                                    <m:dPr>
                                      <m:begChr m:val="["/>
                                      <m:endChr m:val="]"/>
                                      <m:ctrlP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ctrlPr>
                                    </m:dPr>
                                    <m:e>
                                      <m:r>
                                        <a:rPr lang="en-US" sz="1400" i="1">
                                          <a:solidFill>
                                            <a:srgbClr val="000000"/>
                                          </a:solidFill>
                                          <a:latin typeface="Cambria Math" panose="02040503050406030204" pitchFamily="18" charset="0"/>
                                          <a:ea typeface="Times New Roman" panose="02020603050405020304" pitchFamily="18" charset="0"/>
                                          <a:cs typeface="Calibri Light" panose="020F0302020204030204" pitchFamily="34" charset="0"/>
                                        </a:rPr>
                                        <m:t>𝑝𝑖𝑥𝑒𝑙𝑠</m:t>
                                      </m:r>
                                    </m:e>
                                  </m:d>
                                </m:sub>
                              </m:sSub>
                            </m:den>
                          </m:f>
                        </m:e>
                      </m:d>
                    </m:oMath>
                  </m:oMathPara>
                </a14:m>
                <a:endParaRPr lang="en-US" sz="2000" dirty="0">
                  <a:effectLst/>
                  <a:latin typeface="Times New Roman" panose="02020603050405020304" pitchFamily="18" charset="0"/>
                  <a:ea typeface="Times New Roman" panose="02020603050405020304" pitchFamily="18" charset="0"/>
                </a:endParaRPr>
              </a:p>
            </p:txBody>
          </p:sp>
        </mc:Choice>
        <mc:Fallback>
          <p:sp>
            <p:nvSpPr>
              <p:cNvPr id="40" name="מלבן 39">
                <a:extLst>
                  <a:ext uri="{FF2B5EF4-FFF2-40B4-BE49-F238E27FC236}">
                    <a16:creationId xmlns:a16="http://schemas.microsoft.com/office/drawing/2014/main" id="{F87D144D-C87B-59ED-B73E-4A4B626D6C7C}"/>
                  </a:ext>
                </a:extLst>
              </p:cNvPr>
              <p:cNvSpPr>
                <a:spLocks noRot="1" noChangeAspect="1" noMove="1" noResize="1" noEditPoints="1" noAdjustHandles="1" noChangeArrowheads="1" noChangeShapeType="1" noTextEdit="1"/>
              </p:cNvSpPr>
              <p:nvPr/>
            </p:nvSpPr>
            <p:spPr>
              <a:xfrm>
                <a:off x="-711200" y="2776796"/>
                <a:ext cx="7313956" cy="2647969"/>
              </a:xfrm>
              <a:prstGeom prst="rect">
                <a:avLst/>
              </a:prstGeom>
              <a:blipFill>
                <a:blip r:embed="rId5"/>
                <a:stretch>
                  <a:fillRect l="-347" r="-693"/>
                </a:stretch>
              </a:blipFill>
            </p:spPr>
            <p:txBody>
              <a:bodyPr/>
              <a:lstStyle/>
              <a:p>
                <a:r>
                  <a:rPr lang="he-IL">
                    <a:noFill/>
                  </a:rPr>
                  <a:t> </a:t>
                </a:r>
              </a:p>
            </p:txBody>
          </p:sp>
        </mc:Fallback>
      </mc:AlternateContent>
      <mc:AlternateContent xmlns:mc="http://schemas.openxmlformats.org/markup-compatibility/2006">
        <mc:Choice xmlns:a14="http://schemas.microsoft.com/office/drawing/2010/main" Requires="a14">
          <p:sp>
            <p:nvSpPr>
              <p:cNvPr id="44" name="תיבת טקסט 43">
                <a:extLst>
                  <a:ext uri="{FF2B5EF4-FFF2-40B4-BE49-F238E27FC236}">
                    <a16:creationId xmlns:a16="http://schemas.microsoft.com/office/drawing/2014/main" id="{A660AA83-95FC-58C1-4390-531CF9488C4E}"/>
                  </a:ext>
                </a:extLst>
              </p:cNvPr>
              <p:cNvSpPr txBox="1"/>
              <p:nvPr/>
            </p:nvSpPr>
            <p:spPr>
              <a:xfrm>
                <a:off x="820200" y="5620807"/>
                <a:ext cx="3508782" cy="464166"/>
              </a:xfrm>
              <a:prstGeom prst="rect">
                <a:avLst/>
              </a:prstGeom>
              <a:noFill/>
            </p:spPr>
            <p:txBody>
              <a:bodyPr wrap="square" rtlCol="1">
                <a:spAutoFit/>
              </a:bodyPr>
              <a:lstStyle/>
              <a:p>
                <a:pPr algn="just">
                  <a:lnSpc>
                    <a:spcPct val="150000"/>
                  </a:lnSpc>
                </a:pPr>
                <a:r>
                  <a:rPr lang="he-IL" dirty="0">
                    <a:latin typeface="Calibri Light" panose="020F0302020204030204" pitchFamily="34" charset="0"/>
                    <a:cs typeface="Calibri Light" panose="020F0302020204030204" pitchFamily="34" charset="0"/>
                  </a:rPr>
                  <a:t>מרכז הכדור :</a:t>
                </a:r>
                <a14:m>
                  <m:oMath xmlns:m="http://schemas.openxmlformats.org/officeDocument/2006/math">
                    <m:r>
                      <a:rPr lang="en-US" i="1"/>
                      <m:t>(</m:t>
                    </m:r>
                    <m:r>
                      <a:rPr lang="he-IL" b="0" i="1" smtClean="0">
                        <a:latin typeface="Cambria Math" panose="02040503050406030204" pitchFamily="18" charset="0"/>
                      </a:rPr>
                      <m:t> </m:t>
                    </m:r>
                    <m:sSub>
                      <m:sSubPr>
                        <m:ctrlPr>
                          <a:rPr lang="en-US" i="1"/>
                        </m:ctrlPr>
                      </m:sSubPr>
                      <m:e>
                        <m:r>
                          <a:rPr lang="en-US" i="1"/>
                          <m:t>𝑥</m:t>
                        </m:r>
                      </m:e>
                      <m:sub>
                        <m:r>
                          <a:rPr lang="en-US" i="1"/>
                          <m:t>𝐵𝑎𝑙𝑙</m:t>
                        </m:r>
                      </m:sub>
                    </m:sSub>
                    <m:r>
                      <a:rPr lang="he-IL" b="0" i="1" smtClean="0">
                        <a:latin typeface="Cambria Math" panose="02040503050406030204" pitchFamily="18" charset="0"/>
                      </a:rPr>
                      <m:t> </m:t>
                    </m:r>
                    <m:r>
                      <a:rPr lang="en-US" i="1"/>
                      <m:t>,</m:t>
                    </m:r>
                    <m:sSub>
                      <m:sSubPr>
                        <m:ctrlPr>
                          <a:rPr lang="en-US" i="1"/>
                        </m:ctrlPr>
                      </m:sSubPr>
                      <m:e>
                        <m:r>
                          <a:rPr lang="he-IL" b="0" i="1" smtClean="0">
                            <a:latin typeface="Cambria Math" panose="02040503050406030204" pitchFamily="18" charset="0"/>
                          </a:rPr>
                          <m:t> </m:t>
                        </m:r>
                        <m:r>
                          <a:rPr lang="en-US" i="1"/>
                          <m:t>𝑧</m:t>
                        </m:r>
                      </m:e>
                      <m:sub>
                        <m:r>
                          <a:rPr lang="en-US" i="1"/>
                          <m:t>𝐵𝑎𝑙𝑙</m:t>
                        </m:r>
                      </m:sub>
                    </m:sSub>
                    <m:r>
                      <a:rPr lang="he-IL" b="0" i="1" smtClean="0">
                        <a:latin typeface="Cambria Math" panose="02040503050406030204" pitchFamily="18" charset="0"/>
                      </a:rPr>
                      <m:t> </m:t>
                    </m:r>
                    <m:r>
                      <a:rPr lang="en-US" i="1"/>
                      <m:t>)</m:t>
                    </m:r>
                  </m:oMath>
                </a14:m>
                <a:r>
                  <a:rPr lang="en-US" dirty="0">
                    <a:effectLst/>
                  </a:rPr>
                  <a:t> </a:t>
                </a:r>
                <a:endParaRPr lang="he-IL" dirty="0">
                  <a:latin typeface="Calibri Light" panose="020F0302020204030204" pitchFamily="34" charset="0"/>
                  <a:cs typeface="Calibri Light" panose="020F0302020204030204" pitchFamily="34" charset="0"/>
                </a:endParaRPr>
              </a:p>
            </p:txBody>
          </p:sp>
        </mc:Choice>
        <mc:Fallback>
          <p:sp>
            <p:nvSpPr>
              <p:cNvPr id="44" name="תיבת טקסט 43">
                <a:extLst>
                  <a:ext uri="{FF2B5EF4-FFF2-40B4-BE49-F238E27FC236}">
                    <a16:creationId xmlns:a16="http://schemas.microsoft.com/office/drawing/2014/main" id="{A660AA83-95FC-58C1-4390-531CF9488C4E}"/>
                  </a:ext>
                </a:extLst>
              </p:cNvPr>
              <p:cNvSpPr txBox="1">
                <a:spLocks noRot="1" noChangeAspect="1" noMove="1" noResize="1" noEditPoints="1" noAdjustHandles="1" noChangeArrowheads="1" noChangeShapeType="1" noTextEdit="1"/>
              </p:cNvSpPr>
              <p:nvPr/>
            </p:nvSpPr>
            <p:spPr>
              <a:xfrm>
                <a:off x="820200" y="5620807"/>
                <a:ext cx="3508782" cy="464166"/>
              </a:xfrm>
              <a:prstGeom prst="rect">
                <a:avLst/>
              </a:prstGeom>
              <a:blipFill>
                <a:blip r:embed="rId6"/>
                <a:stretch>
                  <a:fillRect r="-1805" b="-18421"/>
                </a:stretch>
              </a:blipFill>
            </p:spPr>
            <p:txBody>
              <a:bodyPr/>
              <a:lstStyle/>
              <a:p>
                <a:r>
                  <a:rPr lang="he-IL">
                    <a:noFill/>
                  </a:rPr>
                  <a:t> </a:t>
                </a:r>
              </a:p>
            </p:txBody>
          </p:sp>
        </mc:Fallback>
      </mc:AlternateContent>
      <p:sp>
        <p:nvSpPr>
          <p:cNvPr id="42" name="מלבן 41">
            <a:extLst>
              <a:ext uri="{FF2B5EF4-FFF2-40B4-BE49-F238E27FC236}">
                <a16:creationId xmlns:a16="http://schemas.microsoft.com/office/drawing/2014/main" id="{677156D6-11C0-719A-9604-A6D937A8D35D}"/>
              </a:ext>
            </a:extLst>
          </p:cNvPr>
          <p:cNvSpPr/>
          <p:nvPr/>
        </p:nvSpPr>
        <p:spPr>
          <a:xfrm>
            <a:off x="8061901" y="6281015"/>
            <a:ext cx="1497526" cy="369332"/>
          </a:xfrm>
          <a:prstGeom prst="rect">
            <a:avLst/>
          </a:prstGeom>
        </p:spPr>
        <p:txBody>
          <a:bodyPr wrap="none">
            <a:spAutoFit/>
          </a:bodyPr>
          <a:lstStyle/>
          <a:p>
            <a:r>
              <a:rPr lang="he-IL" b="1" dirty="0">
                <a:ea typeface="Times New Roman" panose="02020603050405020304" pitchFamily="18" charset="0"/>
                <a:cs typeface="Calibri" panose="020F0502020204030204" pitchFamily="34" charset="0"/>
              </a:rPr>
              <a:t>מערכת הרובוט</a:t>
            </a:r>
            <a:r>
              <a:rPr lang="en-US" b="1" dirty="0"/>
              <a:t> </a:t>
            </a:r>
            <a:endParaRPr lang="he-IL" b="1" dirty="0"/>
          </a:p>
        </p:txBody>
      </p:sp>
    </p:spTree>
    <p:extLst>
      <p:ext uri="{BB962C8B-B14F-4D97-AF65-F5344CB8AC3E}">
        <p14:creationId xmlns:p14="http://schemas.microsoft.com/office/powerpoint/2010/main" val="31960348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2BE4D2CF-44FA-2142-AE08-7378512AC631}"/>
              </a:ext>
            </a:extLst>
          </p:cNvPr>
          <p:cNvSpPr/>
          <p:nvPr/>
        </p:nvSpPr>
        <p:spPr>
          <a:xfrm>
            <a:off x="4958499" y="328645"/>
            <a:ext cx="7233501" cy="1173114"/>
          </a:xfrm>
          <a:prstGeom prst="rect">
            <a:avLst/>
          </a:prstGeom>
          <a:solidFill>
            <a:srgbClr val="0097D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L="0" algn="ctr" defTabSz="914400" rtl="1" eaLnBrk="1" latinLnBrk="0" hangingPunct="1"/>
            <a:endParaRPr lang="he-IL"/>
          </a:p>
        </p:txBody>
      </p:sp>
      <p:sp>
        <p:nvSpPr>
          <p:cNvPr id="2" name="כותרת 1">
            <a:extLst>
              <a:ext uri="{FF2B5EF4-FFF2-40B4-BE49-F238E27FC236}">
                <a16:creationId xmlns:a16="http://schemas.microsoft.com/office/drawing/2014/main" id="{55391658-32BC-CF4A-8B60-6236442ECFC3}"/>
              </a:ext>
            </a:extLst>
          </p:cNvPr>
          <p:cNvSpPr>
            <a:spLocks noGrp="1"/>
          </p:cNvSpPr>
          <p:nvPr>
            <p:ph type="title"/>
          </p:nvPr>
        </p:nvSpPr>
        <p:spPr>
          <a:xfrm>
            <a:off x="4958499" y="252421"/>
            <a:ext cx="6989189" cy="1325563"/>
          </a:xfrm>
        </p:spPr>
        <p:txBody>
          <a:bodyPr>
            <a:normAutofit/>
          </a:bodyPr>
          <a:lstStyle/>
          <a:p>
            <a:r>
              <a:rPr lang="he-IL" sz="4000" b="1" dirty="0">
                <a:solidFill>
                  <a:schemeClr val="bg1"/>
                </a:solidFill>
                <a:latin typeface="Calibri" panose="020F0502020204030204" pitchFamily="34" charset="0"/>
                <a:cs typeface="Calibri" panose="020F0502020204030204" pitchFamily="34" charset="0"/>
              </a:rPr>
              <a:t>    תוצאות הפרויקט : </a:t>
            </a:r>
            <a:r>
              <a:rPr lang="en-US" sz="4000" b="1" dirty="0">
                <a:solidFill>
                  <a:schemeClr val="bg1"/>
                </a:solidFill>
                <a:latin typeface="Calibri" panose="020F0502020204030204" pitchFamily="34" charset="0"/>
                <a:cs typeface="Calibri" panose="020F0502020204030204" pitchFamily="34" charset="0"/>
              </a:rPr>
              <a:t> </a:t>
            </a:r>
            <a:r>
              <a:rPr lang="he-IL" sz="4000" b="1" dirty="0">
                <a:solidFill>
                  <a:schemeClr val="bg1"/>
                </a:solidFill>
                <a:latin typeface="Calibri" panose="020F0502020204030204" pitchFamily="34" charset="0"/>
                <a:cs typeface="Calibri" panose="020F0502020204030204" pitchFamily="34" charset="0"/>
              </a:rPr>
              <a:t>בקרה</a:t>
            </a:r>
          </a:p>
        </p:txBody>
      </p:sp>
      <p:pic>
        <p:nvPicPr>
          <p:cNvPr id="5" name="Picture 5">
            <a:extLst>
              <a:ext uri="{FF2B5EF4-FFF2-40B4-BE49-F238E27FC236}">
                <a16:creationId xmlns:a16="http://schemas.microsoft.com/office/drawing/2014/main" id="{6DA2778B-0FDE-9845-9DD7-6926584245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35960"/>
            <a:ext cx="4676385" cy="1065799"/>
          </a:xfrm>
          <a:prstGeom prst="rect">
            <a:avLst/>
          </a:prstGeom>
        </p:spPr>
      </p:pic>
      <p:sp>
        <p:nvSpPr>
          <p:cNvPr id="13" name="תיבת טקסט 12">
            <a:extLst>
              <a:ext uri="{FF2B5EF4-FFF2-40B4-BE49-F238E27FC236}">
                <a16:creationId xmlns:a16="http://schemas.microsoft.com/office/drawing/2014/main" id="{93979F25-600B-7F4C-65CF-5F9615D31B4B}"/>
              </a:ext>
            </a:extLst>
          </p:cNvPr>
          <p:cNvSpPr txBox="1"/>
          <p:nvPr/>
        </p:nvSpPr>
        <p:spPr>
          <a:xfrm>
            <a:off x="629486" y="1654208"/>
            <a:ext cx="11318202" cy="1563313"/>
          </a:xfrm>
          <a:prstGeom prst="rect">
            <a:avLst/>
          </a:prstGeom>
          <a:noFill/>
        </p:spPr>
        <p:txBody>
          <a:bodyPr wrap="square" rtlCol="1">
            <a:spAutoFit/>
          </a:bodyPr>
          <a:lstStyle/>
          <a:p>
            <a:pPr algn="just">
              <a:lnSpc>
                <a:spcPct val="150000"/>
              </a:lnSpc>
            </a:pPr>
            <a:r>
              <a:rPr lang="he-IL" sz="2200" dirty="0">
                <a:latin typeface="Calibri Light" panose="020F0302020204030204" pitchFamily="34" charset="0"/>
                <a:cs typeface="Calibri Light" panose="020F0302020204030204" pitchFamily="34" charset="0"/>
              </a:rPr>
              <a:t>הבקרה שלנו מבוססת על מציאת טווח זוויות אסור לנסיעה כדי שהרובוט ידע להתחמק מהמכשול. הטווח מוגדר בהתאם למיקום התיאורטי בו הרובוט היה מתנגש במכשול אילולא היינו מפעילים את האלגוריתם למניעת ההתנגשות. </a:t>
            </a:r>
          </a:p>
        </p:txBody>
      </p:sp>
      <p:pic>
        <p:nvPicPr>
          <p:cNvPr id="6" name="תמונה 5" descr="תמונה שמכילה טקסט, קנה מידה, מכשיר&#10;&#10;התיאור נוצר באופן אוטומטי">
            <a:extLst>
              <a:ext uri="{FF2B5EF4-FFF2-40B4-BE49-F238E27FC236}">
                <a16:creationId xmlns:a16="http://schemas.microsoft.com/office/drawing/2014/main" id="{A04671EF-A74A-C1F9-ADE4-F5CA5CCD8B25}"/>
              </a:ext>
            </a:extLst>
          </p:cNvPr>
          <p:cNvPicPr>
            <a:picLocks noChangeAspect="1"/>
          </p:cNvPicPr>
          <p:nvPr/>
        </p:nvPicPr>
        <p:blipFill>
          <a:blip r:embed="rId4"/>
          <a:stretch>
            <a:fillRect/>
          </a:stretch>
        </p:blipFill>
        <p:spPr>
          <a:xfrm>
            <a:off x="2847598" y="2947955"/>
            <a:ext cx="6527800" cy="3581400"/>
          </a:xfrm>
          <a:prstGeom prst="rect">
            <a:avLst/>
          </a:prstGeom>
        </p:spPr>
      </p:pic>
      <p:sp>
        <p:nvSpPr>
          <p:cNvPr id="7" name="מלבן 6">
            <a:extLst>
              <a:ext uri="{FF2B5EF4-FFF2-40B4-BE49-F238E27FC236}">
                <a16:creationId xmlns:a16="http://schemas.microsoft.com/office/drawing/2014/main" id="{728415B8-28AD-54AE-C23C-F4B9B321223C}"/>
              </a:ext>
            </a:extLst>
          </p:cNvPr>
          <p:cNvSpPr/>
          <p:nvPr/>
        </p:nvSpPr>
        <p:spPr>
          <a:xfrm>
            <a:off x="3695059" y="6376588"/>
            <a:ext cx="4758034" cy="369332"/>
          </a:xfrm>
          <a:prstGeom prst="rect">
            <a:avLst/>
          </a:prstGeom>
        </p:spPr>
        <p:txBody>
          <a:bodyPr wrap="none">
            <a:spAutoFit/>
          </a:bodyPr>
          <a:lstStyle/>
          <a:p>
            <a:r>
              <a:rPr lang="he-IL" b="1" dirty="0">
                <a:ea typeface="Times New Roman" panose="02020603050405020304" pitchFamily="18" charset="0"/>
                <a:cs typeface="Calibri" panose="020F0502020204030204" pitchFamily="34" charset="0"/>
              </a:rPr>
              <a:t>מצבים אפשריים בהם המכשול מפריע לנסיעת הרובוט</a:t>
            </a:r>
            <a:r>
              <a:rPr lang="en-US" b="1" dirty="0"/>
              <a:t> </a:t>
            </a:r>
            <a:endParaRPr lang="he-IL" b="1" dirty="0"/>
          </a:p>
        </p:txBody>
      </p:sp>
    </p:spTree>
    <p:extLst>
      <p:ext uri="{BB962C8B-B14F-4D97-AF65-F5344CB8AC3E}">
        <p14:creationId xmlns:p14="http://schemas.microsoft.com/office/powerpoint/2010/main" val="1139709423"/>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4027</TotalTime>
  <Words>787</Words>
  <Application>Microsoft Macintosh PowerPoint</Application>
  <PresentationFormat>מסך רחב</PresentationFormat>
  <Paragraphs>133</Paragraphs>
  <Slides>20</Slides>
  <Notes>16</Notes>
  <HiddenSlides>0</HiddenSlides>
  <MMClips>0</MMClips>
  <ScaleCrop>false</ScaleCrop>
  <HeadingPairs>
    <vt:vector size="6" baseType="variant">
      <vt:variant>
        <vt:lpstr>גופנים בשימוש</vt:lpstr>
      </vt:variant>
      <vt:variant>
        <vt:i4>7</vt:i4>
      </vt:variant>
      <vt:variant>
        <vt:lpstr>ערכת נושא</vt:lpstr>
      </vt:variant>
      <vt:variant>
        <vt:i4>1</vt:i4>
      </vt:variant>
      <vt:variant>
        <vt:lpstr>כותרות שקופיות</vt:lpstr>
      </vt:variant>
      <vt:variant>
        <vt:i4>20</vt:i4>
      </vt:variant>
    </vt:vector>
  </HeadingPairs>
  <TitlesOfParts>
    <vt:vector size="28" baseType="lpstr">
      <vt:lpstr>Arial</vt:lpstr>
      <vt:lpstr>Calibri</vt:lpstr>
      <vt:lpstr>Calibri Light</vt:lpstr>
      <vt:lpstr>Cambria Math</vt:lpstr>
      <vt:lpstr>Impact</vt:lpstr>
      <vt:lpstr>Symbol</vt:lpstr>
      <vt:lpstr>Times New Roman</vt:lpstr>
      <vt:lpstr>ערכת נושא Office</vt:lpstr>
      <vt:lpstr>ZumoPi  Obstacles Avoidance 21-1-1-2322  </vt:lpstr>
      <vt:lpstr>    מבוא</vt:lpstr>
      <vt:lpstr>    מימוש</vt:lpstr>
      <vt:lpstr>    מימוש</vt:lpstr>
      <vt:lpstr>    תוצאות הפרויקט : כיול מצלמה</vt:lpstr>
      <vt:lpstr>    תוצאות הפרויקט : זיהוי אובייקט</vt:lpstr>
      <vt:lpstr>    תוצאות הפרויקט : זיהוי אובייקט</vt:lpstr>
      <vt:lpstr>    תוצאות הפרויקט :  אומדן מרחק</vt:lpstr>
      <vt:lpstr>    תוצאות הפרויקט :  בקרה</vt:lpstr>
      <vt:lpstr>    תוצאות הפרויקט :  בקרה</vt:lpstr>
      <vt:lpstr>    תוצאות הפרויקט :  בקרה</vt:lpstr>
      <vt:lpstr>    תוצאות הפרויקט :  בקרה</vt:lpstr>
      <vt:lpstr>    תוצאות הפרויקט :  בקרה</vt:lpstr>
      <vt:lpstr>    תוצאות הפרויקט :  UI</vt:lpstr>
      <vt:lpstr>    ביצועי מערכת: ניתוח בזמן אמת</vt:lpstr>
      <vt:lpstr>    ביצועי מערכת: אומדן מרחק</vt:lpstr>
      <vt:lpstr>    ביצועי מערכת: ביצוע התחמקות</vt:lpstr>
      <vt:lpstr>    הצעות להמשך פיתוח</vt:lpstr>
      <vt:lpstr>    הצעות להמשך פיתוח </vt:lpstr>
      <vt:lpstr>    הצעות להמשך פיתוח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ZumoPi Obstacles Avoidance 21-1-1-2322  עידו ארד 322641127  מיתר אמיר 211871892  </dc:title>
  <dc:creator>מיתר אמיר</dc:creator>
  <cp:lastModifiedBy>מיתר אמיר</cp:lastModifiedBy>
  <cp:revision>64</cp:revision>
  <dcterms:created xsi:type="dcterms:W3CDTF">2021-12-07T09:13:48Z</dcterms:created>
  <dcterms:modified xsi:type="dcterms:W3CDTF">2022-05-29T12:29:37Z</dcterms:modified>
</cp:coreProperties>
</file>

<file path=docProps/thumbnail.jpeg>
</file>